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68" r:id="rId3"/>
    <p:sldId id="258" r:id="rId4"/>
    <p:sldId id="267" r:id="rId5"/>
    <p:sldId id="276" r:id="rId6"/>
    <p:sldId id="261" r:id="rId7"/>
    <p:sldId id="278" r:id="rId8"/>
    <p:sldId id="263" r:id="rId9"/>
    <p:sldId id="283" r:id="rId10"/>
    <p:sldId id="264" r:id="rId11"/>
    <p:sldId id="287" r:id="rId12"/>
    <p:sldId id="270" r:id="rId13"/>
    <p:sldId id="284" r:id="rId14"/>
    <p:sldId id="275" r:id="rId15"/>
    <p:sldId id="271" r:id="rId16"/>
    <p:sldId id="272" r:id="rId17"/>
    <p:sldId id="274" r:id="rId18"/>
    <p:sldId id="285" r:id="rId19"/>
    <p:sldId id="286" r:id="rId20"/>
    <p:sldId id="273" r:id="rId21"/>
    <p:sldId id="280" r:id="rId22"/>
    <p:sldId id="279" r:id="rId23"/>
    <p:sldId id="28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97A9"/>
    <a:srgbClr val="9B0001"/>
    <a:srgbClr val="90E6FA"/>
    <a:srgbClr val="ADD8DD"/>
    <a:srgbClr val="A5EFFA"/>
    <a:srgbClr val="B6EFFC"/>
    <a:srgbClr val="A4FEFE"/>
    <a:srgbClr val="00B5C8"/>
    <a:srgbClr val="A3F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21" autoAdjust="0"/>
    <p:restoredTop sz="92950"/>
  </p:normalViewPr>
  <p:slideViewPr>
    <p:cSldViewPr snapToGrid="0">
      <p:cViewPr>
        <p:scale>
          <a:sx n="71" d="100"/>
          <a:sy n="71" d="100"/>
        </p:scale>
        <p:origin x="1488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F5B519-E69C-4B2B-9985-6B39919F0B5E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DB2199-B2A8-4B8E-9CCA-3B1DF0CFD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28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12.4%</a:t>
            </a:r>
            <a:r>
              <a:rPr lang="en-US" baseline="0" dirty="0" smtClean="0"/>
              <a:t> ~ 1/8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DB2199-B2A8-4B8E-9CCA-3B1DF0CFD4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2861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DB2199-B2A8-4B8E-9CCA-3B1DF0CFD4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2239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DB2199-B2A8-4B8E-9CCA-3B1DF0CFD4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4263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DB2199-B2A8-4B8E-9CCA-3B1DF0CFD4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889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DB2199-B2A8-4B8E-9CCA-3B1DF0CFD4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6464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DB2199-B2A8-4B8E-9CCA-3B1DF0CFD4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49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DB2199-B2A8-4B8E-9CCA-3B1DF0CFD4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3190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19E439-0A36-4389-B1D4-036D35E9F4EA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650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google.com/url?sa=i&amp;rct=j&amp;q=&amp;esrc=s&amp;source=images&amp;cd=&amp;cad=rja&amp;uact=8&amp;ved=0ahUKEwjZr9SXioLXAhXp54MKHUT5B0oQjRwIBw&amp;url=http://www.istockphoto.com/illustrations/airplane&amp;psig=AOvVaw30EoDkG21FV0ToSmEQmimF&amp;ust=1508687802107407" TargetMode="External"/><Relationship Id="rId3" Type="http://schemas.openxmlformats.org/officeDocument/2006/relationships/image" Target="../media/image1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google.com/url?sa=i&amp;rct=j&amp;q=&amp;esrc=s&amp;source=images&amp;cd=&amp;cad=rja&amp;uact=8&amp;ved=0ahUKEwjZr9SXioLXAhXp54MKHUT5B0oQjRwIBw&amp;url=http://www.istockphoto.com/illustrations/airplane&amp;psig=AOvVaw30EoDkG21FV0ToSmEQmimF&amp;ust=1508687802107407" TargetMode="External"/><Relationship Id="rId3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B7B5F-791B-4831-9D9B-51D5204BF372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2686-503B-46ED-8D58-C1748B00F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204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B7B5F-791B-4831-9D9B-51D5204BF372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2686-503B-46ED-8D58-C1748B00F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889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B7B5F-791B-4831-9D9B-51D5204BF372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2686-503B-46ED-8D58-C1748B00F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8312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B7B5F-791B-4831-9D9B-51D5204BF372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2686-503B-46ED-8D58-C1748B00F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8297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B7B5F-791B-4831-9D9B-51D5204BF372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2686-503B-46ED-8D58-C1748B00F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78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Image result for clip art plane flying with line">
            <a:hlinkClick r:id="rId2"/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33"/>
          <a:stretch/>
        </p:blipFill>
        <p:spPr bwMode="auto">
          <a:xfrm>
            <a:off x="-12700" y="2819400"/>
            <a:ext cx="2785290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B7B5F-791B-4831-9D9B-51D5204BF372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2686-503B-46ED-8D58-C1748B00F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4703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Image result for clip art plane flying with line">
            <a:hlinkClick r:id="rId2"/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33"/>
          <a:stretch/>
        </p:blipFill>
        <p:spPr bwMode="auto">
          <a:xfrm rot="10800000">
            <a:off x="9388475" y="9525"/>
            <a:ext cx="2785290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B7B5F-791B-4831-9D9B-51D5204BF372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2686-503B-46ED-8D58-C1748B00F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4489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B7B5F-791B-4831-9D9B-51D5204BF372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2686-503B-46ED-8D58-C1748B00F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2421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B7B5F-791B-4831-9D9B-51D5204BF372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2686-503B-46ED-8D58-C1748B00F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766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B7B5F-791B-4831-9D9B-51D5204BF372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2686-503B-46ED-8D58-C1748B00F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317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B7B5F-791B-4831-9D9B-51D5204BF372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2686-503B-46ED-8D58-C1748B00F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944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B7B5F-791B-4831-9D9B-51D5204BF372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2686-503B-46ED-8D58-C1748B00F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580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B7B5F-791B-4831-9D9B-51D5204BF372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2686-503B-46ED-8D58-C1748B00F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013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5B7B5F-791B-4831-9D9B-51D5204BF372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E2686-503B-46ED-8D58-C1748B00F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442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2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tiff"/><Relationship Id="rId3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tiff"/><Relationship Id="rId3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tiff"/><Relationship Id="rId3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tiff"/><Relationship Id="rId3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7" t="24896" r="236" b="13294"/>
          <a:stretch/>
        </p:blipFill>
        <p:spPr>
          <a:xfrm>
            <a:off x="-33625" y="0"/>
            <a:ext cx="12225625" cy="5397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04355" y="5489575"/>
            <a:ext cx="117832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solidFill>
                  <a:schemeClr val="accent1">
                    <a:lumMod val="75000"/>
                  </a:schemeClr>
                </a:solidFill>
              </a:rPr>
              <a:t>Planning for Flight </a:t>
            </a:r>
            <a:r>
              <a:rPr lang="en-US" sz="5400" dirty="0" smtClean="0">
                <a:solidFill>
                  <a:schemeClr val="accent1">
                    <a:lumMod val="75000"/>
                  </a:schemeClr>
                </a:solidFill>
              </a:rPr>
              <a:t>schedule </a:t>
            </a:r>
            <a:r>
              <a:rPr lang="en-US" sz="5400" dirty="0" smtClean="0">
                <a:solidFill>
                  <a:schemeClr val="accent1">
                    <a:lumMod val="75000"/>
                  </a:schemeClr>
                </a:solidFill>
              </a:rPr>
              <a:t>interruptions</a:t>
            </a:r>
            <a:endParaRPr lang="en-US" sz="5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179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83014" y="2743378"/>
            <a:ext cx="3280912" cy="28167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buFont typeface="Wingdings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Flight details</a:t>
            </a:r>
          </a:p>
          <a:p>
            <a:pPr marL="457200" indent="-457200">
              <a:buFont typeface="Wingdings" charset="2"/>
              <a:buChar char="Ø"/>
            </a:pPr>
            <a:endParaRPr lang="en-US" dirty="0" smtClean="0">
              <a:solidFill>
                <a:schemeClr val="tx1"/>
              </a:solidFill>
            </a:endParaRPr>
          </a:p>
          <a:p>
            <a:pPr marL="457200" indent="-457200">
              <a:buFont typeface="Wingdings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Timing/Time of Year</a:t>
            </a:r>
          </a:p>
          <a:p>
            <a:pPr marL="457200" indent="-457200">
              <a:buFont typeface="Wingdings" charset="2"/>
              <a:buChar char="Ø"/>
            </a:pPr>
            <a:endParaRPr lang="en-US" dirty="0" smtClean="0">
              <a:solidFill>
                <a:schemeClr val="tx1"/>
              </a:solidFill>
            </a:endParaRPr>
          </a:p>
          <a:p>
            <a:pPr marL="457200" indent="-457200">
              <a:buFont typeface="Wingdings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Weather Conditions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763925" y="2743378"/>
            <a:ext cx="3200269" cy="28167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>
                <a:solidFill>
                  <a:schemeClr val="tx1"/>
                </a:solidFill>
              </a:rPr>
              <a:t>Random Forest </a:t>
            </a:r>
          </a:p>
          <a:p>
            <a:endParaRPr lang="en-US" sz="800" dirty="0" smtClean="0">
              <a:solidFill>
                <a:schemeClr val="tx1"/>
              </a:solidFill>
            </a:endParaRPr>
          </a:p>
          <a:p>
            <a:pPr marL="457200" indent="-457200">
              <a:buFont typeface="Wingdings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Predicts probability </a:t>
            </a:r>
            <a:r>
              <a:rPr lang="en-US" dirty="0">
                <a:solidFill>
                  <a:schemeClr val="tx1"/>
                </a:solidFill>
              </a:rPr>
              <a:t>of flight cancellations &amp; </a:t>
            </a:r>
            <a:r>
              <a:rPr lang="en-US" dirty="0" smtClean="0">
                <a:solidFill>
                  <a:schemeClr val="tx1"/>
                </a:solidFill>
              </a:rPr>
              <a:t>delays better than chance</a:t>
            </a:r>
          </a:p>
          <a:p>
            <a:pPr marL="457200" indent="-457200">
              <a:buFont typeface="Wingdings" charset="2"/>
              <a:buChar char="Ø"/>
            </a:pPr>
            <a:endParaRPr lang="en-US" dirty="0">
              <a:solidFill>
                <a:schemeClr val="tx1"/>
              </a:solidFill>
            </a:endParaRPr>
          </a:p>
          <a:p>
            <a:pPr marL="457200" indent="-457200">
              <a:buFont typeface="Wingdings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The model </a:t>
            </a:r>
            <a:r>
              <a:rPr lang="en-US" dirty="0" smtClean="0">
                <a:solidFill>
                  <a:schemeClr val="tx1"/>
                </a:solidFill>
              </a:rPr>
              <a:t>performs better in situations with more </a:t>
            </a:r>
            <a:r>
              <a:rPr lang="en-US" dirty="0">
                <a:solidFill>
                  <a:schemeClr val="tx1"/>
                </a:solidFill>
              </a:rPr>
              <a:t>turbulent </a:t>
            </a:r>
            <a:r>
              <a:rPr lang="en-US" dirty="0" smtClean="0">
                <a:solidFill>
                  <a:schemeClr val="tx1"/>
                </a:solidFill>
              </a:rPr>
              <a:t>weather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964195" y="2743378"/>
            <a:ext cx="3306856" cy="28167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buFont typeface="Wingdings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Obtain </a:t>
            </a:r>
            <a:r>
              <a:rPr lang="en-US" dirty="0">
                <a:solidFill>
                  <a:schemeClr val="tx1"/>
                </a:solidFill>
              </a:rPr>
              <a:t>data </a:t>
            </a:r>
            <a:r>
              <a:rPr lang="en-US" dirty="0" smtClean="0">
                <a:solidFill>
                  <a:schemeClr val="tx1"/>
                </a:solidFill>
              </a:rPr>
              <a:t>causes of airline/air </a:t>
            </a:r>
            <a:r>
              <a:rPr lang="en-US" dirty="0">
                <a:solidFill>
                  <a:schemeClr val="tx1"/>
                </a:solidFill>
              </a:rPr>
              <a:t>traffic delays </a:t>
            </a:r>
            <a:r>
              <a:rPr lang="en-US" dirty="0" smtClean="0">
                <a:solidFill>
                  <a:schemeClr val="tx1"/>
                </a:solidFill>
              </a:rPr>
              <a:t>to </a:t>
            </a:r>
            <a:r>
              <a:rPr lang="en-US" dirty="0">
                <a:solidFill>
                  <a:schemeClr val="tx1"/>
                </a:solidFill>
              </a:rPr>
              <a:t>improve the </a:t>
            </a:r>
            <a:r>
              <a:rPr lang="en-US" dirty="0" smtClean="0">
                <a:solidFill>
                  <a:schemeClr val="tx1"/>
                </a:solidFill>
              </a:rPr>
              <a:t>model</a:t>
            </a:r>
          </a:p>
          <a:p>
            <a:pPr marL="457200" indent="-457200">
              <a:buFont typeface="Wingdings" charset="2"/>
              <a:buChar char="Ø"/>
            </a:pPr>
            <a:endParaRPr lang="en-US" dirty="0">
              <a:solidFill>
                <a:schemeClr val="tx1"/>
              </a:solidFill>
            </a:endParaRPr>
          </a:p>
          <a:p>
            <a:pPr marL="457200" indent="-457200">
              <a:buFont typeface="Wingdings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Include additional </a:t>
            </a:r>
            <a:r>
              <a:rPr lang="en-US" dirty="0">
                <a:solidFill>
                  <a:schemeClr val="tx1"/>
                </a:solidFill>
              </a:rPr>
              <a:t>years of data </a:t>
            </a:r>
            <a:r>
              <a:rPr lang="en-US" dirty="0" smtClean="0">
                <a:solidFill>
                  <a:schemeClr val="tx1"/>
                </a:solidFill>
              </a:rPr>
              <a:t>to see if it makes a </a:t>
            </a:r>
            <a:r>
              <a:rPr lang="en-US" dirty="0">
                <a:solidFill>
                  <a:schemeClr val="tx1"/>
                </a:solidFill>
              </a:rPr>
              <a:t>difference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Pentagon 11"/>
          <p:cNvSpPr/>
          <p:nvPr/>
        </p:nvSpPr>
        <p:spPr>
          <a:xfrm>
            <a:off x="6905293" y="2292213"/>
            <a:ext cx="3593324" cy="451165"/>
          </a:xfrm>
          <a:prstGeom prst="homePlat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Next Steps</a:t>
            </a: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11" name="Pentagon 10"/>
          <p:cNvSpPr/>
          <p:nvPr/>
        </p:nvSpPr>
        <p:spPr>
          <a:xfrm>
            <a:off x="3472288" y="2292215"/>
            <a:ext cx="3733183" cy="451164"/>
          </a:xfrm>
          <a:prstGeom prst="homePlate">
            <a:avLst/>
          </a:prstGeom>
          <a:solidFill>
            <a:srgbClr val="1EAB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</a:rPr>
              <a:t>Model Performance</a:t>
            </a:r>
            <a:endParaRPr lang="en-US" sz="1800" b="1" dirty="0">
              <a:solidFill>
                <a:schemeClr val="bg1"/>
              </a:solidFill>
            </a:endParaRPr>
          </a:p>
        </p:txBody>
      </p:sp>
      <p:sp>
        <p:nvSpPr>
          <p:cNvPr id="9" name="Pentagon 8"/>
          <p:cNvSpPr/>
          <p:nvPr/>
        </p:nvSpPr>
        <p:spPr>
          <a:xfrm>
            <a:off x="483015" y="2292215"/>
            <a:ext cx="3467193" cy="451164"/>
          </a:xfrm>
          <a:prstGeom prst="homePlate">
            <a:avLst/>
          </a:prstGeom>
          <a:solidFill>
            <a:srgbClr val="2772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Data Summary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66590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513" name="Title 1"/>
          <p:cNvSpPr>
            <a:spLocks noGrp="1"/>
          </p:cNvSpPr>
          <p:nvPr>
            <p:ph type="title"/>
          </p:nvPr>
        </p:nvSpPr>
        <p:spPr>
          <a:xfrm>
            <a:off x="1074365" y="2710820"/>
            <a:ext cx="3676929" cy="1325563"/>
          </a:xfrm>
        </p:spPr>
        <p:txBody>
          <a:bodyPr>
            <a:normAutofit/>
          </a:bodyPr>
          <a:lstStyle/>
          <a:p>
            <a:r>
              <a:rPr lang="en-US" sz="5400" smtClean="0"/>
              <a:t>Questions?</a:t>
            </a:r>
            <a:endParaRPr lang="en-US" sz="54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5414682" y="0"/>
            <a:ext cx="6777318" cy="6858000"/>
            <a:chOff x="5333999" y="-1"/>
            <a:chExt cx="6858001" cy="6858001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33999" y="-1"/>
              <a:ext cx="6858001" cy="6858001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9664505" y="3825368"/>
              <a:ext cx="745587" cy="21101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0038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Appendix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19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Confusion Matrix without Weather Data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0437" y="1825626"/>
            <a:ext cx="5426149" cy="489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535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of Day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413" y="1488000"/>
            <a:ext cx="9692372" cy="4846186"/>
          </a:xfrm>
        </p:spPr>
      </p:pic>
    </p:spTree>
    <p:extLst>
      <p:ext uri="{BB962C8B-B14F-4D97-AF65-F5344CB8AC3E}">
        <p14:creationId xmlns:p14="http://schemas.microsoft.com/office/powerpoint/2010/main" val="305731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Day of Week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25246"/>
            <a:ext cx="100584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38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Weather Considerations - Rain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9795" y="0"/>
            <a:ext cx="1702205" cy="18150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653" y="1553168"/>
            <a:ext cx="7952879" cy="5112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65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Weather Considerations - Wind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1257" y="0"/>
            <a:ext cx="1770743" cy="18881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97432"/>
            <a:ext cx="8249529" cy="5303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773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Weather Considerations - Snow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1257" y="0"/>
            <a:ext cx="1770743" cy="188815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729" y="1521759"/>
            <a:ext cx="8048918" cy="517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09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Weather Considerations - Temp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1257" y="0"/>
            <a:ext cx="1770743" cy="188815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729" y="1485900"/>
            <a:ext cx="7690330" cy="4943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11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2015 Flights at a Glance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3776004" y="3401829"/>
            <a:ext cx="3030415" cy="954107"/>
            <a:chOff x="3776004" y="3401829"/>
            <a:chExt cx="3030415" cy="954107"/>
          </a:xfrm>
        </p:grpSpPr>
        <p:sp>
          <p:nvSpPr>
            <p:cNvPr id="5" name="Content Placeholder 2"/>
            <p:cNvSpPr txBox="1">
              <a:spLocks/>
            </p:cNvSpPr>
            <p:nvPr/>
          </p:nvSpPr>
          <p:spPr>
            <a:xfrm>
              <a:off x="3776004" y="3401829"/>
              <a:ext cx="1555651" cy="57995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sz="4400" b="1" dirty="0" smtClean="0">
                  <a:solidFill>
                    <a:schemeClr val="accent1"/>
                  </a:solidFill>
                </a:rPr>
                <a:t>15.9K</a:t>
              </a:r>
              <a:endParaRPr lang="en-US" sz="4400" b="1" dirty="0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188635" y="3401829"/>
              <a:ext cx="1617784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solidFill>
                    <a:srgbClr val="002060"/>
                  </a:solidFill>
                </a:rPr>
                <a:t>Flights per day</a:t>
              </a:r>
              <a:endParaRPr lang="en-US" sz="2800" dirty="0">
                <a:solidFill>
                  <a:srgbClr val="002060"/>
                </a:solidFill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133621" y="2048087"/>
            <a:ext cx="2987332" cy="990514"/>
            <a:chOff x="1133621" y="2048087"/>
            <a:chExt cx="2987332" cy="990514"/>
          </a:xfrm>
        </p:grpSpPr>
        <p:sp>
          <p:nvSpPr>
            <p:cNvPr id="10" name="TextBox 9"/>
            <p:cNvSpPr txBox="1"/>
            <p:nvPr/>
          </p:nvSpPr>
          <p:spPr>
            <a:xfrm>
              <a:off x="1133621" y="2048087"/>
              <a:ext cx="1420837" cy="70173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defPPr>
                <a:defRPr lang="en-US"/>
              </a:defPPr>
              <a:lvl1pPr indent="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4400" b="1">
                  <a:solidFill>
                    <a:schemeClr val="accent6">
                      <a:lumMod val="60000"/>
                      <a:lumOff val="40000"/>
                    </a:schemeClr>
                  </a:solidFill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r>
                <a:rPr lang="en-US" dirty="0"/>
                <a:t>5.8M</a:t>
              </a:r>
              <a:endParaRPr lang="en-US" dirty="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462728" y="2084494"/>
              <a:ext cx="1658225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accent6">
                      <a:lumMod val="50000"/>
                    </a:schemeClr>
                  </a:solidFill>
                </a:rPr>
                <a:t>Domestic </a:t>
              </a:r>
              <a:r>
                <a:rPr lang="en-US" sz="2800" dirty="0" smtClean="0">
                  <a:solidFill>
                    <a:schemeClr val="accent6">
                      <a:lumMod val="50000"/>
                    </a:schemeClr>
                  </a:solidFill>
                </a:rPr>
                <a:t>flights</a:t>
              </a:r>
              <a:endParaRPr lang="en-US" sz="28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806419" y="4510680"/>
            <a:ext cx="3885026" cy="1815882"/>
            <a:chOff x="6806419" y="4510680"/>
            <a:chExt cx="3885026" cy="1815882"/>
          </a:xfrm>
        </p:grpSpPr>
        <p:sp>
          <p:nvSpPr>
            <p:cNvPr id="7" name="TextBox 6"/>
            <p:cNvSpPr txBox="1"/>
            <p:nvPr/>
          </p:nvSpPr>
          <p:spPr>
            <a:xfrm>
              <a:off x="6806419" y="4510680"/>
              <a:ext cx="3589606" cy="70173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defPPr>
                <a:defRPr lang="en-US"/>
              </a:defPPr>
              <a:lvl1pPr indent="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4400" b="1">
                  <a:solidFill>
                    <a:schemeClr val="accent6">
                      <a:lumMod val="60000"/>
                      <a:lumOff val="40000"/>
                    </a:schemeClr>
                  </a:solidFill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r>
                <a:rPr lang="en-US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12.5%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412478" y="4510680"/>
              <a:ext cx="2278967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rgbClr val="002060"/>
                  </a:solidFill>
                </a:defRPr>
              </a:lvl1pPr>
            </a:lstStyle>
            <a:p>
              <a:r>
                <a:rPr lang="en-US" dirty="0" smtClean="0">
                  <a:solidFill>
                    <a:schemeClr val="accent2">
                      <a:lumMod val="75000"/>
                    </a:schemeClr>
                  </a:solidFill>
                </a:rPr>
                <a:t>Flights cancelled or delayed by 30+ min</a:t>
              </a:r>
              <a:endParaRPr lang="en-US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6532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Airlines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94993"/>
            <a:ext cx="9135794" cy="5075441"/>
          </a:xfrm>
        </p:spPr>
      </p:pic>
    </p:spTree>
    <p:extLst>
      <p:ext uri="{BB962C8B-B14F-4D97-AF65-F5344CB8AC3E}">
        <p14:creationId xmlns:p14="http://schemas.microsoft.com/office/powerpoint/2010/main" val="682899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Flight Cancellations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0440438"/>
              </p:ext>
            </p:extLst>
          </p:nvPr>
        </p:nvGraphicFramePr>
        <p:xfrm>
          <a:off x="838200" y="1470156"/>
          <a:ext cx="10515905" cy="530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7244"/>
                <a:gridCol w="657244"/>
                <a:gridCol w="657244"/>
                <a:gridCol w="657244"/>
                <a:gridCol w="657244"/>
                <a:gridCol w="657244"/>
                <a:gridCol w="657244"/>
                <a:gridCol w="657244"/>
                <a:gridCol w="657244"/>
                <a:gridCol w="657244"/>
                <a:gridCol w="657244"/>
                <a:gridCol w="625407"/>
                <a:gridCol w="689082"/>
                <a:gridCol w="657244"/>
                <a:gridCol w="657244"/>
                <a:gridCol w="657244"/>
              </a:tblGrid>
              <a:tr h="561726"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b="1" dirty="0">
                          <a:effectLst/>
                        </a:rPr>
                        <a:t/>
                      </a:r>
                      <a:br>
                        <a:rPr lang="en-US" sz="1050" b="1" dirty="0">
                          <a:effectLst/>
                        </a:rPr>
                      </a:br>
                      <a:r>
                        <a:rPr lang="en-US" sz="1050" b="1" dirty="0" err="1">
                          <a:effectLst/>
                        </a:rPr>
                        <a:t>status_x</a:t>
                      </a:r>
                      <a:endParaRPr lang="en-US" sz="1050" b="1" dirty="0">
                        <a:effectLst/>
                      </a:endParaRP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b="1" dirty="0">
                          <a:effectLst/>
                        </a:rPr>
                        <a:t>airline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b="1">
                          <a:effectLst/>
                        </a:rPr>
                        <a:t>dayname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b="1">
                          <a:effectLst/>
                        </a:rPr>
                        <a:t>monthname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b="1">
                          <a:effectLst/>
                        </a:rPr>
                        <a:t>time_of_day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b="1" dirty="0" err="1">
                          <a:effectLst/>
                        </a:rPr>
                        <a:t>origin_airport</a:t>
                      </a:r>
                      <a:endParaRPr lang="en-US" sz="1050" b="1" dirty="0">
                        <a:effectLst/>
                      </a:endParaRP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b="1">
                          <a:effectLst/>
                        </a:rPr>
                        <a:t>snow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b="1">
                          <a:effectLst/>
                        </a:rPr>
                        <a:t>prcp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b="1">
                          <a:effectLst/>
                        </a:rPr>
                        <a:t>avg_wind_speed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b="1">
                          <a:effectLst/>
                        </a:rPr>
                        <a:t>distance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b="1">
                          <a:effectLst/>
                        </a:rPr>
                        <a:t>temp_avg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b="1" dirty="0" err="1">
                          <a:effectLst/>
                        </a:rPr>
                        <a:t>heavy_fog</a:t>
                      </a:r>
                      <a:endParaRPr lang="en-US" sz="1050" b="1" dirty="0">
                        <a:effectLst/>
                      </a:endParaRP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b="1" dirty="0" smtClean="0">
                          <a:effectLst/>
                        </a:rPr>
                        <a:t>Reason</a:t>
                      </a:r>
                      <a:r>
                        <a:rPr lang="en-US" sz="1050" b="1" baseline="0" dirty="0" smtClean="0">
                          <a:effectLst/>
                        </a:rPr>
                        <a:t> for Cancellation</a:t>
                      </a:r>
                      <a:endParaRPr lang="en-US" sz="1050" b="1" dirty="0">
                        <a:effectLst/>
                      </a:endParaRP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b="1" dirty="0">
                          <a:effectLst/>
                        </a:rPr>
                        <a:t>predicted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b="1" dirty="0" err="1">
                          <a:effectLst/>
                        </a:rPr>
                        <a:t>predicted_prob</a:t>
                      </a:r>
                      <a:endParaRPr lang="en-US" sz="1050" b="1" dirty="0">
                        <a:effectLst/>
                      </a:endParaRPr>
                    </a:p>
                  </a:txBody>
                  <a:tcPr marL="90053" marR="90053" anchor="ctr"/>
                </a:tc>
              </a:tr>
              <a:tr h="485127">
                <a:tc>
                  <a:txBody>
                    <a:bodyPr/>
                    <a:lstStyle/>
                    <a:p>
                      <a:pPr algn="r" fontAlgn="t"/>
                      <a:r>
                        <a:rPr lang="en-US" sz="1050" b="1" dirty="0">
                          <a:effectLst/>
                        </a:rPr>
                        <a:t>3144</a:t>
                      </a:r>
                    </a:p>
                  </a:txBody>
                  <a:tcPr marL="90053" marR="90053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cancelled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EV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050" dirty="0">
                          <a:effectLst/>
                        </a:rPr>
                        <a:t>07-SUN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050" dirty="0">
                          <a:effectLst/>
                        </a:rPr>
                        <a:t>01-JAN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early evening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EWR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050" dirty="0">
                          <a:effectLst/>
                        </a:rPr>
                        <a:t>0.0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050" dirty="0">
                          <a:effectLst/>
                        </a:rPr>
                        <a:t>0.27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050" dirty="0">
                          <a:effectLst/>
                        </a:rPr>
                        <a:t>10.29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s-IS" sz="1050" dirty="0">
                          <a:effectLst/>
                        </a:rPr>
                        <a:t>282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44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True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 smtClean="0">
                          <a:effectLst/>
                        </a:rPr>
                        <a:t>B</a:t>
                      </a:r>
                      <a:endParaRPr lang="en-US" sz="1050" dirty="0">
                        <a:effectLst/>
                      </a:endParaRP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cancelled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050" dirty="0">
                          <a:effectLst/>
                        </a:rPr>
                        <a:t>[0.62, 0.28, 0.11]</a:t>
                      </a:r>
                    </a:p>
                  </a:txBody>
                  <a:tcPr marL="90053" marR="90053" anchor="ctr"/>
                </a:tc>
              </a:tr>
              <a:tr h="485127">
                <a:tc>
                  <a:txBody>
                    <a:bodyPr/>
                    <a:lstStyle/>
                    <a:p>
                      <a:pPr algn="r" fontAlgn="t"/>
                      <a:r>
                        <a:rPr lang="is-IS" sz="1050" b="1">
                          <a:effectLst/>
                        </a:rPr>
                        <a:t>28115</a:t>
                      </a:r>
                    </a:p>
                  </a:txBody>
                  <a:tcPr marL="90053" marR="90053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cancelled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AA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050">
                          <a:effectLst/>
                        </a:rPr>
                        <a:t>01-MON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050" dirty="0">
                          <a:effectLst/>
                        </a:rPr>
                        <a:t>02-FEB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early evening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JFK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hr-HR" sz="1050" dirty="0">
                          <a:effectLst/>
                        </a:rPr>
                        <a:t>4.2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050">
                          <a:effectLst/>
                        </a:rPr>
                        <a:t>1.18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hr-HR" sz="1050">
                          <a:effectLst/>
                        </a:rPr>
                        <a:t>19.01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050">
                          <a:effectLst/>
                        </a:rPr>
                        <a:t>740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s-IS" sz="1050">
                          <a:effectLst/>
                        </a:rPr>
                        <a:t>32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True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 smtClean="0">
                          <a:effectLst/>
                        </a:rPr>
                        <a:t>B</a:t>
                      </a:r>
                      <a:endParaRPr lang="en-US" sz="1050" dirty="0">
                        <a:effectLst/>
                      </a:endParaRP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cancelled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050" dirty="0">
                          <a:effectLst/>
                        </a:rPr>
                        <a:t>[0.85, 0.14, 0.01]</a:t>
                      </a:r>
                    </a:p>
                  </a:txBody>
                  <a:tcPr marL="90053" marR="90053" anchor="ctr"/>
                </a:tc>
              </a:tr>
              <a:tr h="485127">
                <a:tc>
                  <a:txBody>
                    <a:bodyPr/>
                    <a:lstStyle/>
                    <a:p>
                      <a:pPr algn="r" fontAlgn="t"/>
                      <a:r>
                        <a:rPr lang="uk-UA" sz="1050" b="1">
                          <a:effectLst/>
                        </a:rPr>
                        <a:t>55398</a:t>
                      </a:r>
                    </a:p>
                  </a:txBody>
                  <a:tcPr marL="90053" marR="90053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cancelled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EV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04-THURS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050">
                          <a:effectLst/>
                        </a:rPr>
                        <a:t>03-MAR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morning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LGA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hr-HR" sz="1050">
                          <a:effectLst/>
                        </a:rPr>
                        <a:t>8.1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050">
                          <a:effectLst/>
                        </a:rPr>
                        <a:t>0.60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hr-HR" sz="1050">
                          <a:effectLst/>
                        </a:rPr>
                        <a:t>12.08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419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33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True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 smtClean="0">
                          <a:effectLst/>
                        </a:rPr>
                        <a:t>A</a:t>
                      </a:r>
                      <a:endParaRPr lang="en-US" sz="1050" dirty="0">
                        <a:effectLst/>
                      </a:endParaRP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cancelled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050" dirty="0">
                          <a:effectLst/>
                        </a:rPr>
                        <a:t>[0.97, 0.01, 0.01]</a:t>
                      </a:r>
                    </a:p>
                  </a:txBody>
                  <a:tcPr marL="90053" marR="90053" anchor="ctr"/>
                </a:tc>
              </a:tr>
              <a:tr h="408528">
                <a:tc>
                  <a:txBody>
                    <a:bodyPr/>
                    <a:lstStyle/>
                    <a:p>
                      <a:pPr algn="r" fontAlgn="t"/>
                      <a:r>
                        <a:rPr lang="is-IS" sz="1050" b="1" dirty="0">
                          <a:effectLst/>
                        </a:rPr>
                        <a:t>22746</a:t>
                      </a:r>
                    </a:p>
                  </a:txBody>
                  <a:tcPr marL="90053" marR="90053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cancelled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AA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050" dirty="0">
                          <a:effectLst/>
                        </a:rPr>
                        <a:t>02-TUES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050">
                          <a:effectLst/>
                        </a:rPr>
                        <a:t>01-JAN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morning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LGA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050">
                          <a:effectLst/>
                        </a:rPr>
                        <a:t>5.0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050" dirty="0">
                          <a:effectLst/>
                        </a:rPr>
                        <a:t>0.25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hr-HR" sz="1050" dirty="0">
                          <a:effectLst/>
                        </a:rPr>
                        <a:t>16.55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s-IS" sz="1050" dirty="0">
                          <a:effectLst/>
                        </a:rPr>
                        <a:t>733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s-IS" sz="1050" dirty="0">
                          <a:effectLst/>
                        </a:rPr>
                        <a:t>24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True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 smtClean="0">
                          <a:effectLst/>
                        </a:rPr>
                        <a:t>B</a:t>
                      </a:r>
                      <a:endParaRPr lang="en-US" sz="1050" dirty="0">
                        <a:effectLst/>
                      </a:endParaRP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cancelled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050" dirty="0">
                          <a:effectLst/>
                        </a:rPr>
                        <a:t>[1.0, 0.0, 0.0]</a:t>
                      </a:r>
                    </a:p>
                  </a:txBody>
                  <a:tcPr marL="90053" marR="90053" anchor="ctr"/>
                </a:tc>
              </a:tr>
              <a:tr h="485127">
                <a:tc>
                  <a:txBody>
                    <a:bodyPr/>
                    <a:lstStyle/>
                    <a:p>
                      <a:pPr algn="r" fontAlgn="t"/>
                      <a:r>
                        <a:rPr lang="is-IS" sz="1050" b="1" dirty="0">
                          <a:effectLst/>
                        </a:rPr>
                        <a:t>22387</a:t>
                      </a:r>
                    </a:p>
                  </a:txBody>
                  <a:tcPr marL="90053" marR="90053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cancelled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US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050">
                          <a:effectLst/>
                        </a:rPr>
                        <a:t>02-TUES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050">
                          <a:effectLst/>
                        </a:rPr>
                        <a:t>01-JAN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morning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EWR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hr-HR" sz="1050" dirty="0">
                          <a:effectLst/>
                        </a:rPr>
                        <a:t>3.5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hr-HR" sz="1050" dirty="0">
                          <a:effectLst/>
                        </a:rPr>
                        <a:t>0.23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050">
                          <a:effectLst/>
                        </a:rPr>
                        <a:t>17.22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s-IS" sz="1050" dirty="0">
                          <a:effectLst/>
                        </a:rPr>
                        <a:t>529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s-IS" sz="1050" dirty="0">
                          <a:effectLst/>
                        </a:rPr>
                        <a:t>25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False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 smtClean="0">
                          <a:effectLst/>
                        </a:rPr>
                        <a:t>B</a:t>
                      </a:r>
                      <a:endParaRPr lang="en-US" sz="1050" dirty="0">
                        <a:effectLst/>
                      </a:endParaRP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cancelled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050" dirty="0">
                          <a:effectLst/>
                        </a:rPr>
                        <a:t>[0.99, 0.01, 0.01]</a:t>
                      </a:r>
                    </a:p>
                  </a:txBody>
                  <a:tcPr marL="90053" marR="90053" anchor="ctr"/>
                </a:tc>
              </a:tr>
              <a:tr h="485127">
                <a:tc>
                  <a:txBody>
                    <a:bodyPr/>
                    <a:lstStyle/>
                    <a:p>
                      <a:pPr algn="r" fontAlgn="t"/>
                      <a:r>
                        <a:rPr lang="is-IS" sz="1050" b="1">
                          <a:effectLst/>
                        </a:rPr>
                        <a:t>162769</a:t>
                      </a:r>
                    </a:p>
                  </a:txBody>
                  <a:tcPr marL="90053" marR="90053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cancelled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AA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050">
                          <a:effectLst/>
                        </a:rPr>
                        <a:t>03-WED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050" dirty="0">
                          <a:effectLst/>
                        </a:rPr>
                        <a:t>07-JUL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morning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LGA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050">
                          <a:effectLst/>
                        </a:rPr>
                        <a:t>0.0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050" dirty="0">
                          <a:effectLst/>
                        </a:rPr>
                        <a:t>0.35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050" dirty="0">
                          <a:effectLst/>
                        </a:rPr>
                        <a:t>10.51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cs-CZ" sz="1050" dirty="0">
                          <a:effectLst/>
                        </a:rPr>
                        <a:t>214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76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False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 smtClean="0">
                          <a:effectLst/>
                        </a:rPr>
                        <a:t>A</a:t>
                      </a:r>
                      <a:endParaRPr lang="en-US" sz="1050" dirty="0">
                        <a:effectLst/>
                      </a:endParaRP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 err="1">
                          <a:effectLst/>
                        </a:rPr>
                        <a:t>ontime</a:t>
                      </a:r>
                      <a:endParaRPr lang="en-US" sz="1050" dirty="0">
                        <a:effectLst/>
                      </a:endParaRP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050" dirty="0">
                          <a:effectLst/>
                        </a:rPr>
                        <a:t>[0.36, 0.23, 0.41]</a:t>
                      </a:r>
                    </a:p>
                  </a:txBody>
                  <a:tcPr marL="90053" marR="90053" anchor="ctr"/>
                </a:tc>
              </a:tr>
              <a:tr h="485127">
                <a:tc>
                  <a:txBody>
                    <a:bodyPr/>
                    <a:lstStyle/>
                    <a:p>
                      <a:pPr algn="r" fontAlgn="t"/>
                      <a:r>
                        <a:rPr lang="is-IS" sz="1050" b="1" dirty="0">
                          <a:effectLst/>
                        </a:rPr>
                        <a:t>64660</a:t>
                      </a:r>
                    </a:p>
                  </a:txBody>
                  <a:tcPr marL="90053" marR="90053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cancelled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B6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050">
                          <a:effectLst/>
                        </a:rPr>
                        <a:t>07-SUN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050">
                          <a:effectLst/>
                        </a:rPr>
                        <a:t>03-MAR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afternoon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JFK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050">
                          <a:effectLst/>
                        </a:rPr>
                        <a:t>0.0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050">
                          <a:effectLst/>
                        </a:rPr>
                        <a:t>0.00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hr-HR" sz="1050">
                          <a:effectLst/>
                        </a:rPr>
                        <a:t>20.13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s-IS" sz="1050">
                          <a:effectLst/>
                        </a:rPr>
                        <a:t>273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45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False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 smtClean="0">
                          <a:effectLst/>
                        </a:rPr>
                        <a:t>C</a:t>
                      </a:r>
                      <a:endParaRPr lang="en-US" sz="1050" dirty="0">
                        <a:effectLst/>
                      </a:endParaRP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cancelled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050" dirty="0">
                          <a:effectLst/>
                        </a:rPr>
                        <a:t>[0.56, 0.31, 0.13]</a:t>
                      </a:r>
                    </a:p>
                  </a:txBody>
                  <a:tcPr marL="90053" marR="90053" anchor="ctr"/>
                </a:tc>
              </a:tr>
              <a:tr h="485127">
                <a:tc>
                  <a:txBody>
                    <a:bodyPr/>
                    <a:lstStyle/>
                    <a:p>
                      <a:pPr algn="r" fontAlgn="t"/>
                      <a:r>
                        <a:rPr lang="ru-RU" sz="1050" b="1">
                          <a:effectLst/>
                        </a:rPr>
                        <a:t>4757</a:t>
                      </a:r>
                    </a:p>
                  </a:txBody>
                  <a:tcPr marL="90053" marR="90053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cancelled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MQ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050">
                          <a:effectLst/>
                        </a:rPr>
                        <a:t>02-TUES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050">
                          <a:effectLst/>
                        </a:rPr>
                        <a:t>01-JAN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afternoon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>
                          <a:effectLst/>
                        </a:rPr>
                        <a:t>LGA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050">
                          <a:effectLst/>
                        </a:rPr>
                        <a:t>1.0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050">
                          <a:effectLst/>
                        </a:rPr>
                        <a:t>0.05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hr-HR" sz="1050">
                          <a:effectLst/>
                        </a:rPr>
                        <a:t>8.28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431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cs-CZ" sz="1050">
                          <a:effectLst/>
                        </a:rPr>
                        <a:t>21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False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 dirty="0" smtClean="0">
                          <a:effectLst/>
                        </a:rPr>
                        <a:t>B</a:t>
                      </a:r>
                      <a:endParaRPr lang="en-US" sz="1050" dirty="0">
                        <a:effectLst/>
                      </a:endParaRP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50">
                          <a:effectLst/>
                        </a:rPr>
                        <a:t>cancelled</a:t>
                      </a:r>
                    </a:p>
                  </a:txBody>
                  <a:tcPr marL="90053" marR="9005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050" dirty="0">
                          <a:effectLst/>
                        </a:rPr>
                        <a:t>[0.55, 0.37, 0.08]</a:t>
                      </a:r>
                    </a:p>
                  </a:txBody>
                  <a:tcPr marL="90053" marR="90053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6766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Results </a:t>
            </a:r>
            <a:r>
              <a:rPr lang="mr-IN" dirty="0" smtClean="0"/>
              <a:t>–</a:t>
            </a:r>
            <a:r>
              <a:rPr lang="en-US" dirty="0" smtClean="0"/>
              <a:t> Delayed Flights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196390"/>
              </p:ext>
            </p:extLst>
          </p:nvPr>
        </p:nvGraphicFramePr>
        <p:xfrm>
          <a:off x="838200" y="1466637"/>
          <a:ext cx="10515600" cy="5289110"/>
        </p:xfrm>
        <a:graphic>
          <a:graphicData uri="http://schemas.openxmlformats.org/drawingml/2006/table">
            <a:tbl>
              <a:tblPr/>
              <a:tblGrid>
                <a:gridCol w="657225"/>
                <a:gridCol w="657225"/>
                <a:gridCol w="657225"/>
                <a:gridCol w="657225"/>
                <a:gridCol w="657225"/>
                <a:gridCol w="657225"/>
                <a:gridCol w="657225"/>
                <a:gridCol w="657225"/>
                <a:gridCol w="657225"/>
                <a:gridCol w="657225"/>
                <a:gridCol w="657225"/>
                <a:gridCol w="657225"/>
                <a:gridCol w="657225"/>
                <a:gridCol w="657225"/>
                <a:gridCol w="657225"/>
                <a:gridCol w="657225"/>
              </a:tblGrid>
              <a:tr h="684165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dirty="0">
                          <a:effectLst/>
                        </a:rPr>
                        <a:t/>
                      </a:r>
                      <a:br>
                        <a:rPr lang="en-US" sz="1200" b="1" dirty="0">
                          <a:effectLst/>
                        </a:rPr>
                      </a:br>
                      <a:r>
                        <a:rPr lang="en-US" sz="1200" b="1" dirty="0" err="1">
                          <a:effectLst/>
                        </a:rPr>
                        <a:t>status_x</a:t>
                      </a:r>
                      <a:endParaRPr lang="en-US" sz="1200" b="1" dirty="0">
                        <a:effectLst/>
                      </a:endParaRP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>
                          <a:effectLst/>
                        </a:rPr>
                        <a:t>airline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>
                          <a:effectLst/>
                        </a:rPr>
                        <a:t>dayname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>
                          <a:effectLst/>
                        </a:rPr>
                        <a:t>monthname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>
                          <a:effectLst/>
                        </a:rPr>
                        <a:t>time_of_day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>
                          <a:effectLst/>
                        </a:rPr>
                        <a:t>origin_airport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>
                          <a:effectLst/>
                        </a:rPr>
                        <a:t>snow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>
                          <a:effectLst/>
                        </a:rPr>
                        <a:t>prcp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>
                          <a:effectLst/>
                        </a:rPr>
                        <a:t>avg_wind_speed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>
                          <a:effectLst/>
                        </a:rPr>
                        <a:t>distance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dirty="0" err="1">
                          <a:effectLst/>
                        </a:rPr>
                        <a:t>temp_avg</a:t>
                      </a:r>
                      <a:endParaRPr lang="en-US" sz="1200" b="1" dirty="0">
                        <a:effectLst/>
                      </a:endParaRP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dirty="0" err="1">
                          <a:effectLst/>
                        </a:rPr>
                        <a:t>heavy_fog</a:t>
                      </a:r>
                      <a:endParaRPr lang="en-US" sz="1200" b="1" dirty="0">
                        <a:effectLst/>
                      </a:endParaRP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1200" b="1" dirty="0">
                        <a:effectLst/>
                      </a:endParaRP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dirty="0">
                          <a:effectLst/>
                        </a:rPr>
                        <a:t>predicted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dirty="0" err="1">
                          <a:effectLst/>
                        </a:rPr>
                        <a:t>predicted_prob</a:t>
                      </a:r>
                      <a:endParaRPr lang="en-US" sz="1200" b="1" dirty="0">
                        <a:effectLst/>
                      </a:endParaRPr>
                    </a:p>
                  </a:txBody>
                  <a:tcPr marL="38507" marR="38507" marT="19254" marB="19254" anchor="ctr">
                    <a:lnL>
                      <a:noFill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  <a:tr h="742985">
                <a:tc>
                  <a:txBody>
                    <a:bodyPr/>
                    <a:lstStyle/>
                    <a:p>
                      <a:pPr algn="r" fontAlgn="t"/>
                      <a:r>
                        <a:rPr lang="is-IS" sz="1200" b="1">
                          <a:effectLst/>
                        </a:rPr>
                        <a:t>241958</a:t>
                      </a:r>
                    </a:p>
                  </a:txBody>
                  <a:tcPr marL="38507" marR="38507" marT="19254" marB="1925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delayed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AA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200">
                          <a:effectLst/>
                        </a:rPr>
                        <a:t>01-MON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200">
                          <a:effectLst/>
                        </a:rPr>
                        <a:t>09-SEP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morning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LGA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200">
                          <a:effectLst/>
                        </a:rPr>
                        <a:t>0.0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200">
                          <a:effectLst/>
                        </a:rPr>
                        <a:t>0.00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hr-HR" sz="1200">
                          <a:effectLst/>
                        </a:rPr>
                        <a:t>6.93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s-IS" sz="1200">
                          <a:effectLst/>
                        </a:rPr>
                        <a:t>733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69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False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 smtClean="0">
                          <a:effectLst/>
                        </a:rPr>
                        <a:t>AIRLINE</a:t>
                      </a:r>
                      <a:endParaRPr lang="en-US" sz="1200" dirty="0">
                        <a:effectLst/>
                      </a:endParaRP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ontime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200">
                          <a:effectLst/>
                        </a:rPr>
                        <a:t>[0.07, 0.17, 0.76]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742985">
                <a:tc>
                  <a:txBody>
                    <a:bodyPr/>
                    <a:lstStyle/>
                    <a:p>
                      <a:pPr algn="r" fontAlgn="t"/>
                      <a:r>
                        <a:rPr lang="cs-CZ" sz="1200" b="1" dirty="0">
                          <a:effectLst/>
                        </a:rPr>
                        <a:t>56836</a:t>
                      </a:r>
                    </a:p>
                  </a:txBody>
                  <a:tcPr marL="38507" marR="38507" marT="19254" marB="1925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delayed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B6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200" dirty="0">
                          <a:effectLst/>
                        </a:rPr>
                        <a:t>05-FRI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200">
                          <a:effectLst/>
                        </a:rPr>
                        <a:t>03-MAR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early evening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EWR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200" dirty="0">
                          <a:effectLst/>
                        </a:rPr>
                        <a:t>0.0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200" dirty="0">
                          <a:effectLst/>
                        </a:rPr>
                        <a:t>0.00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200">
                          <a:effectLst/>
                        </a:rPr>
                        <a:t>7.61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s-IS" sz="1200">
                          <a:effectLst/>
                        </a:rPr>
                        <a:t>200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s-IS" sz="1200" dirty="0">
                          <a:effectLst/>
                        </a:rPr>
                        <a:t>20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False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 smtClean="0">
                          <a:effectLst/>
                        </a:rPr>
                        <a:t>LATE AIRCRAFT</a:t>
                      </a:r>
                      <a:endParaRPr lang="en-US" sz="1200" dirty="0">
                        <a:effectLst/>
                      </a:endParaRP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delayed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200" dirty="0">
                          <a:effectLst/>
                        </a:rPr>
                        <a:t>[0.21, 0.54, 0.25]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742985">
                <a:tc>
                  <a:txBody>
                    <a:bodyPr/>
                    <a:lstStyle/>
                    <a:p>
                      <a:pPr algn="r" fontAlgn="t"/>
                      <a:r>
                        <a:rPr lang="fi-FI" sz="1200" b="1">
                          <a:effectLst/>
                        </a:rPr>
                        <a:t>178775</a:t>
                      </a:r>
                    </a:p>
                  </a:txBody>
                  <a:tcPr marL="38507" marR="38507" marT="19254" marB="1925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delayed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AA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200">
                          <a:effectLst/>
                        </a:rPr>
                        <a:t>06-SAT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200">
                          <a:effectLst/>
                        </a:rPr>
                        <a:t>07-JUL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early evening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JFK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200">
                          <a:effectLst/>
                        </a:rPr>
                        <a:t>0.0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200">
                          <a:effectLst/>
                        </a:rPr>
                        <a:t>0.02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200">
                          <a:effectLst/>
                        </a:rPr>
                        <a:t>11.41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s-IS" sz="1200">
                          <a:effectLst/>
                        </a:rPr>
                        <a:t>2446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76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False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 smtClean="0">
                          <a:effectLst/>
                        </a:rPr>
                        <a:t>LATE AIRCRAFT</a:t>
                      </a:r>
                      <a:endParaRPr lang="en-US" sz="1200" dirty="0">
                        <a:effectLst/>
                      </a:endParaRP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delayed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200" dirty="0">
                          <a:effectLst/>
                        </a:rPr>
                        <a:t>[0.09, 0.52, 0.39]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742985">
                <a:tc>
                  <a:txBody>
                    <a:bodyPr/>
                    <a:lstStyle/>
                    <a:p>
                      <a:pPr algn="r" fontAlgn="t"/>
                      <a:r>
                        <a:rPr lang="is-IS" sz="1200" b="1">
                          <a:effectLst/>
                        </a:rPr>
                        <a:t>288583</a:t>
                      </a:r>
                    </a:p>
                  </a:txBody>
                  <a:tcPr marL="38507" marR="38507" marT="19254" marB="1925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delayed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EV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200">
                          <a:effectLst/>
                        </a:rPr>
                        <a:t>03-WED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200">
                          <a:effectLst/>
                        </a:rPr>
                        <a:t>12-DEC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afternoon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EWR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200" dirty="0">
                          <a:effectLst/>
                        </a:rPr>
                        <a:t>0.0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200" dirty="0">
                          <a:effectLst/>
                        </a:rPr>
                        <a:t>1.44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hr-HR" sz="1200">
                          <a:effectLst/>
                        </a:rPr>
                        <a:t>4.25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s-IS" sz="1200">
                          <a:effectLst/>
                        </a:rPr>
                        <a:t>284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55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True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 smtClean="0">
                          <a:effectLst/>
                        </a:rPr>
                        <a:t>LATE</a:t>
                      </a:r>
                      <a:r>
                        <a:rPr lang="en-US" sz="1200" baseline="0" dirty="0" smtClean="0">
                          <a:effectLst/>
                        </a:rPr>
                        <a:t> AIRCRAFT</a:t>
                      </a:r>
                      <a:endParaRPr lang="en-US" sz="1200" dirty="0">
                        <a:effectLst/>
                      </a:endParaRP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cancelled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200">
                          <a:effectLst/>
                        </a:rPr>
                        <a:t>[0.82, 0.15, 0.04]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890020">
                <a:tc>
                  <a:txBody>
                    <a:bodyPr/>
                    <a:lstStyle/>
                    <a:p>
                      <a:pPr algn="r" fontAlgn="t"/>
                      <a:r>
                        <a:rPr lang="is-IS" sz="1200" b="1" dirty="0">
                          <a:effectLst/>
                        </a:rPr>
                        <a:t>150707</a:t>
                      </a:r>
                    </a:p>
                  </a:txBody>
                  <a:tcPr marL="38507" marR="38507" marT="19254" marB="1925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delayed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DL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200">
                          <a:effectLst/>
                        </a:rPr>
                        <a:t>03-WED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200">
                          <a:effectLst/>
                        </a:rPr>
                        <a:t>06-JUN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evening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JFK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200" dirty="0">
                          <a:effectLst/>
                        </a:rPr>
                        <a:t>0.0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200" dirty="0">
                          <a:effectLst/>
                        </a:rPr>
                        <a:t>0.00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hr-HR" sz="1200">
                          <a:effectLst/>
                        </a:rPr>
                        <a:t>9.62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s-IS" sz="1200" dirty="0">
                          <a:effectLst/>
                        </a:rPr>
                        <a:t>301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200" dirty="0">
                          <a:effectLst/>
                        </a:rPr>
                        <a:t>74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False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 smtClean="0">
                          <a:effectLst/>
                        </a:rPr>
                        <a:t>LATE AIRCRAFT</a:t>
                      </a:r>
                      <a:endParaRPr lang="en-US" sz="1200" dirty="0">
                        <a:effectLst/>
                      </a:endParaRP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ontime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200" dirty="0">
                          <a:effectLst/>
                        </a:rPr>
                        <a:t>[0.05, 0.44, 0.5]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  <a:tr h="742985">
                <a:tc>
                  <a:txBody>
                    <a:bodyPr/>
                    <a:lstStyle/>
                    <a:p>
                      <a:pPr algn="r" fontAlgn="t"/>
                      <a:r>
                        <a:rPr lang="is-IS" sz="1200" b="1" dirty="0">
                          <a:effectLst/>
                        </a:rPr>
                        <a:t>2327</a:t>
                      </a:r>
                    </a:p>
                  </a:txBody>
                  <a:tcPr marL="38507" marR="38507" marT="19254" marB="1925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delayed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B6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200">
                          <a:effectLst/>
                        </a:rPr>
                        <a:t>06-SAT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mr-IN" sz="1200" dirty="0">
                          <a:effectLst/>
                        </a:rPr>
                        <a:t>01-JAN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early evening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effectLst/>
                        </a:rPr>
                        <a:t>EWR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1200">
                          <a:effectLst/>
                        </a:rPr>
                        <a:t>0.6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i-FI" sz="1200" dirty="0">
                          <a:effectLst/>
                        </a:rPr>
                        <a:t>0.79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hr-HR" sz="1200">
                          <a:effectLst/>
                        </a:rPr>
                        <a:t>6.93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s-IS" sz="1200">
                          <a:effectLst/>
                        </a:rPr>
                        <a:t>937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200" dirty="0">
                          <a:effectLst/>
                        </a:rPr>
                        <a:t>34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False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 smtClean="0">
                          <a:effectLst/>
                        </a:rPr>
                        <a:t>LATE AIRCRAFT</a:t>
                      </a:r>
                      <a:endParaRPr lang="en-US" sz="1200" dirty="0">
                        <a:effectLst/>
                      </a:endParaRP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effectLst/>
                        </a:rPr>
                        <a:t>delayed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200" dirty="0">
                          <a:effectLst/>
                        </a:rPr>
                        <a:t>[0.14, 0.62, 0.24]</a:t>
                      </a:r>
                    </a:p>
                  </a:txBody>
                  <a:tcPr marL="38507" marR="38507" marT="19254" marB="19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616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 Report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6145818" cy="246641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00" y="4320615"/>
            <a:ext cx="5791200" cy="23241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137647" y="1288672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Test Set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8184777" y="3869527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Train 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588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4865" y="1181681"/>
            <a:ext cx="10515600" cy="43513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400" dirty="0" smtClean="0"/>
              <a:t>Can we predict whether a flight will be delayed or cancelled?</a:t>
            </a:r>
          </a:p>
        </p:txBody>
      </p:sp>
    </p:spTree>
    <p:extLst>
      <p:ext uri="{BB962C8B-B14F-4D97-AF65-F5344CB8AC3E}">
        <p14:creationId xmlns:p14="http://schemas.microsoft.com/office/powerpoint/2010/main" val="226246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70" b="2313"/>
          <a:stretch/>
        </p:blipFill>
        <p:spPr>
          <a:xfrm>
            <a:off x="1661376" y="1530755"/>
            <a:ext cx="8242479" cy="5327245"/>
          </a:xfrm>
          <a:prstGeom prst="rect">
            <a:avLst/>
          </a:prstGeom>
        </p:spPr>
      </p:pic>
      <p:sp>
        <p:nvSpPr>
          <p:cNvPr id="13" name="Freeform 12"/>
          <p:cNvSpPr/>
          <p:nvPr/>
        </p:nvSpPr>
        <p:spPr>
          <a:xfrm>
            <a:off x="2902572" y="2856318"/>
            <a:ext cx="600483" cy="1445226"/>
          </a:xfrm>
          <a:custGeom>
            <a:avLst/>
            <a:gdLst>
              <a:gd name="connsiteX0" fmla="*/ 120152 w 812118"/>
              <a:gd name="connsiteY0" fmla="*/ 1116030 h 2017765"/>
              <a:gd name="connsiteX1" fmla="*/ 109520 w 812118"/>
              <a:gd name="connsiteY1" fmla="*/ 31509 h 2017765"/>
              <a:gd name="connsiteX2" fmla="*/ 109520 w 812118"/>
              <a:gd name="connsiteY2" fmla="*/ 31509 h 2017765"/>
              <a:gd name="connsiteX3" fmla="*/ 811269 w 812118"/>
              <a:gd name="connsiteY3" fmla="*/ 190998 h 2017765"/>
              <a:gd name="connsiteX4" fmla="*/ 247743 w 812118"/>
              <a:gd name="connsiteY4" fmla="*/ 1966635 h 2017765"/>
              <a:gd name="connsiteX5" fmla="*/ 3194 w 812118"/>
              <a:gd name="connsiteY5" fmla="*/ 1498802 h 2017765"/>
              <a:gd name="connsiteX6" fmla="*/ 120152 w 812118"/>
              <a:gd name="connsiteY6" fmla="*/ 1116030 h 2017765"/>
              <a:gd name="connsiteX0" fmla="*/ 70905 w 762871"/>
              <a:gd name="connsiteY0" fmla="*/ 1116030 h 2027798"/>
              <a:gd name="connsiteX1" fmla="*/ 60273 w 762871"/>
              <a:gd name="connsiteY1" fmla="*/ 31509 h 2027798"/>
              <a:gd name="connsiteX2" fmla="*/ 60273 w 762871"/>
              <a:gd name="connsiteY2" fmla="*/ 31509 h 2027798"/>
              <a:gd name="connsiteX3" fmla="*/ 762022 w 762871"/>
              <a:gd name="connsiteY3" fmla="*/ 190998 h 2027798"/>
              <a:gd name="connsiteX4" fmla="*/ 198496 w 762871"/>
              <a:gd name="connsiteY4" fmla="*/ 1966635 h 2027798"/>
              <a:gd name="connsiteX5" fmla="*/ 7109 w 762871"/>
              <a:gd name="connsiteY5" fmla="*/ 1615760 h 2027798"/>
              <a:gd name="connsiteX6" fmla="*/ 70905 w 762871"/>
              <a:gd name="connsiteY6" fmla="*/ 1116030 h 2027798"/>
              <a:gd name="connsiteX0" fmla="*/ 159689 w 755962"/>
              <a:gd name="connsiteY0" fmla="*/ 1254253 h 2025378"/>
              <a:gd name="connsiteX1" fmla="*/ 53364 w 755962"/>
              <a:gd name="connsiteY1" fmla="*/ 31509 h 2025378"/>
              <a:gd name="connsiteX2" fmla="*/ 53364 w 755962"/>
              <a:gd name="connsiteY2" fmla="*/ 31509 h 2025378"/>
              <a:gd name="connsiteX3" fmla="*/ 755113 w 755962"/>
              <a:gd name="connsiteY3" fmla="*/ 190998 h 2025378"/>
              <a:gd name="connsiteX4" fmla="*/ 191587 w 755962"/>
              <a:gd name="connsiteY4" fmla="*/ 1966635 h 2025378"/>
              <a:gd name="connsiteX5" fmla="*/ 200 w 755962"/>
              <a:gd name="connsiteY5" fmla="*/ 1615760 h 2025378"/>
              <a:gd name="connsiteX6" fmla="*/ 159689 w 755962"/>
              <a:gd name="connsiteY6" fmla="*/ 1254253 h 2025378"/>
              <a:gd name="connsiteX0" fmla="*/ 162021 w 760291"/>
              <a:gd name="connsiteY0" fmla="*/ 1236797 h 1766694"/>
              <a:gd name="connsiteX1" fmla="*/ 55696 w 760291"/>
              <a:gd name="connsiteY1" fmla="*/ 14053 h 1766694"/>
              <a:gd name="connsiteX2" fmla="*/ 55696 w 760291"/>
              <a:gd name="connsiteY2" fmla="*/ 14053 h 1766694"/>
              <a:gd name="connsiteX3" fmla="*/ 757445 w 760291"/>
              <a:gd name="connsiteY3" fmla="*/ 173542 h 1766694"/>
              <a:gd name="connsiteX4" fmla="*/ 289612 w 760291"/>
              <a:gd name="connsiteY4" fmla="*/ 1672732 h 1766694"/>
              <a:gd name="connsiteX5" fmla="*/ 2532 w 760291"/>
              <a:gd name="connsiteY5" fmla="*/ 1598304 h 1766694"/>
              <a:gd name="connsiteX6" fmla="*/ 162021 w 760291"/>
              <a:gd name="connsiteY6" fmla="*/ 1236797 h 1766694"/>
              <a:gd name="connsiteX0" fmla="*/ 162021 w 758092"/>
              <a:gd name="connsiteY0" fmla="*/ 1298289 h 1828186"/>
              <a:gd name="connsiteX1" fmla="*/ 55696 w 758092"/>
              <a:gd name="connsiteY1" fmla="*/ 75545 h 1828186"/>
              <a:gd name="connsiteX2" fmla="*/ 183287 w 758092"/>
              <a:gd name="connsiteY2" fmla="*/ 139340 h 1828186"/>
              <a:gd name="connsiteX3" fmla="*/ 757445 w 758092"/>
              <a:gd name="connsiteY3" fmla="*/ 235034 h 1828186"/>
              <a:gd name="connsiteX4" fmla="*/ 289612 w 758092"/>
              <a:gd name="connsiteY4" fmla="*/ 1734224 h 1828186"/>
              <a:gd name="connsiteX5" fmla="*/ 2532 w 758092"/>
              <a:gd name="connsiteY5" fmla="*/ 1659796 h 1828186"/>
              <a:gd name="connsiteX6" fmla="*/ 162021 w 758092"/>
              <a:gd name="connsiteY6" fmla="*/ 1298289 h 1828186"/>
              <a:gd name="connsiteX0" fmla="*/ 162021 w 758092"/>
              <a:gd name="connsiteY0" fmla="*/ 1223911 h 1753808"/>
              <a:gd name="connsiteX1" fmla="*/ 76961 w 758092"/>
              <a:gd name="connsiteY1" fmla="*/ 362674 h 1753808"/>
              <a:gd name="connsiteX2" fmla="*/ 183287 w 758092"/>
              <a:gd name="connsiteY2" fmla="*/ 64962 h 1753808"/>
              <a:gd name="connsiteX3" fmla="*/ 757445 w 758092"/>
              <a:gd name="connsiteY3" fmla="*/ 160656 h 1753808"/>
              <a:gd name="connsiteX4" fmla="*/ 289612 w 758092"/>
              <a:gd name="connsiteY4" fmla="*/ 1659846 h 1753808"/>
              <a:gd name="connsiteX5" fmla="*/ 2532 w 758092"/>
              <a:gd name="connsiteY5" fmla="*/ 1585418 h 1753808"/>
              <a:gd name="connsiteX6" fmla="*/ 162021 w 758092"/>
              <a:gd name="connsiteY6" fmla="*/ 1223911 h 1753808"/>
              <a:gd name="connsiteX0" fmla="*/ 162021 w 599103"/>
              <a:gd name="connsiteY0" fmla="*/ 1158949 h 1688846"/>
              <a:gd name="connsiteX1" fmla="*/ 76961 w 599103"/>
              <a:gd name="connsiteY1" fmla="*/ 297712 h 1688846"/>
              <a:gd name="connsiteX2" fmla="*/ 183287 w 599103"/>
              <a:gd name="connsiteY2" fmla="*/ 0 h 1688846"/>
              <a:gd name="connsiteX3" fmla="*/ 597956 w 599103"/>
              <a:gd name="connsiteY3" fmla="*/ 297713 h 1688846"/>
              <a:gd name="connsiteX4" fmla="*/ 289612 w 599103"/>
              <a:gd name="connsiteY4" fmla="*/ 1594884 h 1688846"/>
              <a:gd name="connsiteX5" fmla="*/ 2532 w 599103"/>
              <a:gd name="connsiteY5" fmla="*/ 1520456 h 1688846"/>
              <a:gd name="connsiteX6" fmla="*/ 162021 w 599103"/>
              <a:gd name="connsiteY6" fmla="*/ 1158949 h 1688846"/>
              <a:gd name="connsiteX0" fmla="*/ 122712 w 602324"/>
              <a:gd name="connsiteY0" fmla="*/ 1095154 h 1691057"/>
              <a:gd name="connsiteX1" fmla="*/ 80182 w 602324"/>
              <a:gd name="connsiteY1" fmla="*/ 297712 h 1691057"/>
              <a:gd name="connsiteX2" fmla="*/ 186508 w 602324"/>
              <a:gd name="connsiteY2" fmla="*/ 0 h 1691057"/>
              <a:gd name="connsiteX3" fmla="*/ 601177 w 602324"/>
              <a:gd name="connsiteY3" fmla="*/ 297713 h 1691057"/>
              <a:gd name="connsiteX4" fmla="*/ 292833 w 602324"/>
              <a:gd name="connsiteY4" fmla="*/ 1594884 h 1691057"/>
              <a:gd name="connsiteX5" fmla="*/ 5753 w 602324"/>
              <a:gd name="connsiteY5" fmla="*/ 1520456 h 1691057"/>
              <a:gd name="connsiteX6" fmla="*/ 122712 w 602324"/>
              <a:gd name="connsiteY6" fmla="*/ 1095154 h 1691057"/>
              <a:gd name="connsiteX0" fmla="*/ 122712 w 602324"/>
              <a:gd name="connsiteY0" fmla="*/ 925033 h 1697324"/>
              <a:gd name="connsiteX1" fmla="*/ 80182 w 602324"/>
              <a:gd name="connsiteY1" fmla="*/ 297712 h 1697324"/>
              <a:gd name="connsiteX2" fmla="*/ 186508 w 602324"/>
              <a:gd name="connsiteY2" fmla="*/ 0 h 1697324"/>
              <a:gd name="connsiteX3" fmla="*/ 601177 w 602324"/>
              <a:gd name="connsiteY3" fmla="*/ 297713 h 1697324"/>
              <a:gd name="connsiteX4" fmla="*/ 292833 w 602324"/>
              <a:gd name="connsiteY4" fmla="*/ 1594884 h 1697324"/>
              <a:gd name="connsiteX5" fmla="*/ 5753 w 602324"/>
              <a:gd name="connsiteY5" fmla="*/ 1520456 h 1697324"/>
              <a:gd name="connsiteX6" fmla="*/ 122712 w 602324"/>
              <a:gd name="connsiteY6" fmla="*/ 925033 h 1697324"/>
              <a:gd name="connsiteX0" fmla="*/ 119287 w 598899"/>
              <a:gd name="connsiteY0" fmla="*/ 925033 h 1697324"/>
              <a:gd name="connsiteX1" fmla="*/ 76757 w 598899"/>
              <a:gd name="connsiteY1" fmla="*/ 297712 h 1697324"/>
              <a:gd name="connsiteX2" fmla="*/ 183083 w 598899"/>
              <a:gd name="connsiteY2" fmla="*/ 0 h 1697324"/>
              <a:gd name="connsiteX3" fmla="*/ 597752 w 598899"/>
              <a:gd name="connsiteY3" fmla="*/ 297713 h 1697324"/>
              <a:gd name="connsiteX4" fmla="*/ 289408 w 598899"/>
              <a:gd name="connsiteY4" fmla="*/ 1594884 h 1697324"/>
              <a:gd name="connsiteX5" fmla="*/ 2328 w 598899"/>
              <a:gd name="connsiteY5" fmla="*/ 1520456 h 1697324"/>
              <a:gd name="connsiteX6" fmla="*/ 119287 w 598899"/>
              <a:gd name="connsiteY6" fmla="*/ 925033 h 1697324"/>
              <a:gd name="connsiteX0" fmla="*/ 161486 w 641098"/>
              <a:gd name="connsiteY0" fmla="*/ 925033 h 1689295"/>
              <a:gd name="connsiteX1" fmla="*/ 118956 w 641098"/>
              <a:gd name="connsiteY1" fmla="*/ 297712 h 1689295"/>
              <a:gd name="connsiteX2" fmla="*/ 225282 w 641098"/>
              <a:gd name="connsiteY2" fmla="*/ 0 h 1689295"/>
              <a:gd name="connsiteX3" fmla="*/ 639951 w 641098"/>
              <a:gd name="connsiteY3" fmla="*/ 297713 h 1689295"/>
              <a:gd name="connsiteX4" fmla="*/ 331607 w 641098"/>
              <a:gd name="connsiteY4" fmla="*/ 1594884 h 1689295"/>
              <a:gd name="connsiteX5" fmla="*/ 1997 w 641098"/>
              <a:gd name="connsiteY5" fmla="*/ 1488558 h 1689295"/>
              <a:gd name="connsiteX6" fmla="*/ 161486 w 641098"/>
              <a:gd name="connsiteY6" fmla="*/ 925033 h 1689295"/>
              <a:gd name="connsiteX0" fmla="*/ 162227 w 642864"/>
              <a:gd name="connsiteY0" fmla="*/ 925033 h 1624670"/>
              <a:gd name="connsiteX1" fmla="*/ 119697 w 642864"/>
              <a:gd name="connsiteY1" fmla="*/ 297712 h 1624670"/>
              <a:gd name="connsiteX2" fmla="*/ 226023 w 642864"/>
              <a:gd name="connsiteY2" fmla="*/ 0 h 1624670"/>
              <a:gd name="connsiteX3" fmla="*/ 640692 w 642864"/>
              <a:gd name="connsiteY3" fmla="*/ 297713 h 1624670"/>
              <a:gd name="connsiteX4" fmla="*/ 364245 w 642864"/>
              <a:gd name="connsiteY4" fmla="*/ 1509824 h 1624670"/>
              <a:gd name="connsiteX5" fmla="*/ 2738 w 642864"/>
              <a:gd name="connsiteY5" fmla="*/ 1488558 h 1624670"/>
              <a:gd name="connsiteX6" fmla="*/ 162227 w 642864"/>
              <a:gd name="connsiteY6" fmla="*/ 925033 h 1624670"/>
              <a:gd name="connsiteX0" fmla="*/ 141747 w 643649"/>
              <a:gd name="connsiteY0" fmla="*/ 903768 h 1625651"/>
              <a:gd name="connsiteX1" fmla="*/ 120482 w 643649"/>
              <a:gd name="connsiteY1" fmla="*/ 297712 h 1625651"/>
              <a:gd name="connsiteX2" fmla="*/ 226808 w 643649"/>
              <a:gd name="connsiteY2" fmla="*/ 0 h 1625651"/>
              <a:gd name="connsiteX3" fmla="*/ 641477 w 643649"/>
              <a:gd name="connsiteY3" fmla="*/ 297713 h 1625651"/>
              <a:gd name="connsiteX4" fmla="*/ 365030 w 643649"/>
              <a:gd name="connsiteY4" fmla="*/ 1509824 h 1625651"/>
              <a:gd name="connsiteX5" fmla="*/ 3523 w 643649"/>
              <a:gd name="connsiteY5" fmla="*/ 1488558 h 1625651"/>
              <a:gd name="connsiteX6" fmla="*/ 141747 w 643649"/>
              <a:gd name="connsiteY6" fmla="*/ 903768 h 1625651"/>
              <a:gd name="connsiteX0" fmla="*/ 99818 w 601720"/>
              <a:gd name="connsiteY0" fmla="*/ 903768 h 1637322"/>
              <a:gd name="connsiteX1" fmla="*/ 78553 w 601720"/>
              <a:gd name="connsiteY1" fmla="*/ 297712 h 1637322"/>
              <a:gd name="connsiteX2" fmla="*/ 184879 w 601720"/>
              <a:gd name="connsiteY2" fmla="*/ 0 h 1637322"/>
              <a:gd name="connsiteX3" fmla="*/ 599548 w 601720"/>
              <a:gd name="connsiteY3" fmla="*/ 297713 h 1637322"/>
              <a:gd name="connsiteX4" fmla="*/ 323101 w 601720"/>
              <a:gd name="connsiteY4" fmla="*/ 1509824 h 1637322"/>
              <a:gd name="connsiteX5" fmla="*/ 4124 w 601720"/>
              <a:gd name="connsiteY5" fmla="*/ 1520456 h 1637322"/>
              <a:gd name="connsiteX6" fmla="*/ 99818 w 601720"/>
              <a:gd name="connsiteY6" fmla="*/ 903768 h 1637322"/>
              <a:gd name="connsiteX0" fmla="*/ 150929 w 599668"/>
              <a:gd name="connsiteY0" fmla="*/ 935666 h 1635652"/>
              <a:gd name="connsiteX1" fmla="*/ 76501 w 599668"/>
              <a:gd name="connsiteY1" fmla="*/ 297712 h 1635652"/>
              <a:gd name="connsiteX2" fmla="*/ 182827 w 599668"/>
              <a:gd name="connsiteY2" fmla="*/ 0 h 1635652"/>
              <a:gd name="connsiteX3" fmla="*/ 597496 w 599668"/>
              <a:gd name="connsiteY3" fmla="*/ 297713 h 1635652"/>
              <a:gd name="connsiteX4" fmla="*/ 321049 w 599668"/>
              <a:gd name="connsiteY4" fmla="*/ 1509824 h 1635652"/>
              <a:gd name="connsiteX5" fmla="*/ 2072 w 599668"/>
              <a:gd name="connsiteY5" fmla="*/ 1520456 h 1635652"/>
              <a:gd name="connsiteX6" fmla="*/ 150929 w 599668"/>
              <a:gd name="connsiteY6" fmla="*/ 935666 h 1635652"/>
              <a:gd name="connsiteX0" fmla="*/ 182620 w 631359"/>
              <a:gd name="connsiteY0" fmla="*/ 935666 h 1635652"/>
              <a:gd name="connsiteX1" fmla="*/ 108192 w 631359"/>
              <a:gd name="connsiteY1" fmla="*/ 297712 h 1635652"/>
              <a:gd name="connsiteX2" fmla="*/ 214518 w 631359"/>
              <a:gd name="connsiteY2" fmla="*/ 0 h 1635652"/>
              <a:gd name="connsiteX3" fmla="*/ 629187 w 631359"/>
              <a:gd name="connsiteY3" fmla="*/ 297713 h 1635652"/>
              <a:gd name="connsiteX4" fmla="*/ 352740 w 631359"/>
              <a:gd name="connsiteY4" fmla="*/ 1509824 h 1635652"/>
              <a:gd name="connsiteX5" fmla="*/ 1865 w 631359"/>
              <a:gd name="connsiteY5" fmla="*/ 1520456 h 1635652"/>
              <a:gd name="connsiteX6" fmla="*/ 182620 w 631359"/>
              <a:gd name="connsiteY6" fmla="*/ 935666 h 1635652"/>
              <a:gd name="connsiteX0" fmla="*/ 182620 w 630797"/>
              <a:gd name="connsiteY0" fmla="*/ 871893 h 1571879"/>
              <a:gd name="connsiteX1" fmla="*/ 108192 w 630797"/>
              <a:gd name="connsiteY1" fmla="*/ 233939 h 1571879"/>
              <a:gd name="connsiteX2" fmla="*/ 235783 w 630797"/>
              <a:gd name="connsiteY2" fmla="*/ 22 h 1571879"/>
              <a:gd name="connsiteX3" fmla="*/ 629187 w 630797"/>
              <a:gd name="connsiteY3" fmla="*/ 233940 h 1571879"/>
              <a:gd name="connsiteX4" fmla="*/ 352740 w 630797"/>
              <a:gd name="connsiteY4" fmla="*/ 1446051 h 1571879"/>
              <a:gd name="connsiteX5" fmla="*/ 1865 w 630797"/>
              <a:gd name="connsiteY5" fmla="*/ 1456683 h 1571879"/>
              <a:gd name="connsiteX6" fmla="*/ 182620 w 630797"/>
              <a:gd name="connsiteY6" fmla="*/ 871893 h 1571879"/>
              <a:gd name="connsiteX0" fmla="*/ 182620 w 630797"/>
              <a:gd name="connsiteY0" fmla="*/ 891674 h 1591660"/>
              <a:gd name="connsiteX1" fmla="*/ 108192 w 630797"/>
              <a:gd name="connsiteY1" fmla="*/ 253720 h 1591660"/>
              <a:gd name="connsiteX2" fmla="*/ 235783 w 630797"/>
              <a:gd name="connsiteY2" fmla="*/ 19803 h 1591660"/>
              <a:gd name="connsiteX3" fmla="*/ 629187 w 630797"/>
              <a:gd name="connsiteY3" fmla="*/ 253721 h 1591660"/>
              <a:gd name="connsiteX4" fmla="*/ 352740 w 630797"/>
              <a:gd name="connsiteY4" fmla="*/ 1465832 h 1591660"/>
              <a:gd name="connsiteX5" fmla="*/ 1865 w 630797"/>
              <a:gd name="connsiteY5" fmla="*/ 1476464 h 1591660"/>
              <a:gd name="connsiteX6" fmla="*/ 182620 w 630797"/>
              <a:gd name="connsiteY6" fmla="*/ 891674 h 1591660"/>
              <a:gd name="connsiteX0" fmla="*/ 151693 w 631768"/>
              <a:gd name="connsiteY0" fmla="*/ 891674 h 1591660"/>
              <a:gd name="connsiteX1" fmla="*/ 109163 w 631768"/>
              <a:gd name="connsiteY1" fmla="*/ 253720 h 1591660"/>
              <a:gd name="connsiteX2" fmla="*/ 236754 w 631768"/>
              <a:gd name="connsiteY2" fmla="*/ 19803 h 1591660"/>
              <a:gd name="connsiteX3" fmla="*/ 630158 w 631768"/>
              <a:gd name="connsiteY3" fmla="*/ 253721 h 1591660"/>
              <a:gd name="connsiteX4" fmla="*/ 353711 w 631768"/>
              <a:gd name="connsiteY4" fmla="*/ 1465832 h 1591660"/>
              <a:gd name="connsiteX5" fmla="*/ 2836 w 631768"/>
              <a:gd name="connsiteY5" fmla="*/ 1476464 h 1591660"/>
              <a:gd name="connsiteX6" fmla="*/ 151693 w 631768"/>
              <a:gd name="connsiteY6" fmla="*/ 891674 h 1591660"/>
              <a:gd name="connsiteX0" fmla="*/ 141452 w 632159"/>
              <a:gd name="connsiteY0" fmla="*/ 870409 h 1592771"/>
              <a:gd name="connsiteX1" fmla="*/ 109554 w 632159"/>
              <a:gd name="connsiteY1" fmla="*/ 253720 h 1592771"/>
              <a:gd name="connsiteX2" fmla="*/ 237145 w 632159"/>
              <a:gd name="connsiteY2" fmla="*/ 19803 h 1592771"/>
              <a:gd name="connsiteX3" fmla="*/ 630549 w 632159"/>
              <a:gd name="connsiteY3" fmla="*/ 253721 h 1592771"/>
              <a:gd name="connsiteX4" fmla="*/ 354102 w 632159"/>
              <a:gd name="connsiteY4" fmla="*/ 1465832 h 1592771"/>
              <a:gd name="connsiteX5" fmla="*/ 3227 w 632159"/>
              <a:gd name="connsiteY5" fmla="*/ 1476464 h 1592771"/>
              <a:gd name="connsiteX6" fmla="*/ 141452 w 632159"/>
              <a:gd name="connsiteY6" fmla="*/ 870409 h 1592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2159" h="1592771">
                <a:moveTo>
                  <a:pt x="141452" y="870409"/>
                </a:moveTo>
                <a:cubicBezTo>
                  <a:pt x="106010" y="462828"/>
                  <a:pt x="93605" y="395488"/>
                  <a:pt x="109554" y="253720"/>
                </a:cubicBezTo>
                <a:cubicBezTo>
                  <a:pt x="125503" y="111952"/>
                  <a:pt x="182211" y="62333"/>
                  <a:pt x="237145" y="19803"/>
                </a:cubicBezTo>
                <a:cubicBezTo>
                  <a:pt x="305805" y="-33354"/>
                  <a:pt x="611056" y="12716"/>
                  <a:pt x="630549" y="253721"/>
                </a:cubicBezTo>
                <a:cubicBezTo>
                  <a:pt x="650042" y="494726"/>
                  <a:pt x="488781" y="1247865"/>
                  <a:pt x="354102" y="1465832"/>
                </a:cubicBezTo>
                <a:cubicBezTo>
                  <a:pt x="219423" y="1683799"/>
                  <a:pt x="38669" y="1575701"/>
                  <a:pt x="3227" y="1476464"/>
                </a:cubicBezTo>
                <a:cubicBezTo>
                  <a:pt x="-32215" y="1377227"/>
                  <a:pt x="238032" y="1095464"/>
                  <a:pt x="141452" y="870409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 20 Domestic Airports</a:t>
            </a:r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10074495" y="3052293"/>
            <a:ext cx="1709671" cy="1433917"/>
            <a:chOff x="10074495" y="3052293"/>
            <a:chExt cx="1709671" cy="1433917"/>
          </a:xfrm>
        </p:grpSpPr>
        <p:sp>
          <p:nvSpPr>
            <p:cNvPr id="17" name="TextBox 16"/>
            <p:cNvSpPr txBox="1"/>
            <p:nvPr/>
          </p:nvSpPr>
          <p:spPr>
            <a:xfrm>
              <a:off x="10074495" y="3285881"/>
              <a:ext cx="170967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solidFill>
                    <a:srgbClr val="FF0000"/>
                  </a:solidFill>
                </a:rPr>
                <a:t>37.6% </a:t>
              </a:r>
              <a:endParaRPr lang="en-US" sz="2400" dirty="0" smtClean="0">
                <a:solidFill>
                  <a:srgbClr val="FF0000"/>
                </a:solidFill>
              </a:endParaRPr>
            </a:p>
            <a:p>
              <a:r>
                <a:rPr lang="en-US" sz="2000" dirty="0" smtClean="0">
                  <a:solidFill>
                    <a:srgbClr val="FF0000"/>
                  </a:solidFill>
                </a:rPr>
                <a:t>Delays &amp; Cancellations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20" name="Up Arrow 19"/>
            <p:cNvSpPr/>
            <p:nvPr/>
          </p:nvSpPr>
          <p:spPr>
            <a:xfrm>
              <a:off x="11224295" y="3052293"/>
              <a:ext cx="551646" cy="668305"/>
            </a:xfrm>
            <a:prstGeom prst="up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4205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Considered</a:t>
            </a:r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965022" y="1690688"/>
            <a:ext cx="10473738" cy="1294289"/>
            <a:chOff x="965022" y="1690688"/>
            <a:chExt cx="10473738" cy="1294289"/>
          </a:xfrm>
        </p:grpSpPr>
        <p:grpSp>
          <p:nvGrpSpPr>
            <p:cNvPr id="32" name="Group 31"/>
            <p:cNvGrpSpPr/>
            <p:nvPr/>
          </p:nvGrpSpPr>
          <p:grpSpPr>
            <a:xfrm>
              <a:off x="965022" y="1690688"/>
              <a:ext cx="8991016" cy="1072447"/>
              <a:chOff x="862918" y="1704254"/>
              <a:chExt cx="8991016" cy="1072447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3294972" y="1704254"/>
                <a:ext cx="6558962" cy="1072447"/>
                <a:chOff x="3294972" y="1704254"/>
                <a:chExt cx="6558962" cy="1072447"/>
              </a:xfrm>
            </p:grpSpPr>
            <p:sp>
              <p:nvSpPr>
                <p:cNvPr id="15" name="Alternate Process 14"/>
                <p:cNvSpPr/>
                <p:nvPr/>
              </p:nvSpPr>
              <p:spPr>
                <a:xfrm>
                  <a:off x="3294972" y="1704254"/>
                  <a:ext cx="6558962" cy="1072447"/>
                </a:xfrm>
                <a:prstGeom prst="flowChartAlternateProcess">
                  <a:avLst/>
                </a:prstGeom>
              </p:spPr>
              <p:style>
                <a:lnRef idx="1">
                  <a:schemeClr val="accent1">
                    <a:alpha val="90000"/>
                    <a:tint val="4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alpha val="90000"/>
                    <a:tint val="4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alpha val="90000"/>
                    <a:tint val="4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68580" tIns="102486" rIns="136776" bIns="102486" numCol="1" spcCol="1270" anchor="ctr" anchorCtr="0">
                  <a:noAutofit/>
                </a:bodyPr>
                <a:lstStyle/>
                <a:p>
                  <a:pPr marL="171450" lvl="1" indent="-171450" algn="l" defTabSz="8001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15000"/>
                    </a:spcAft>
                    <a:buChar char="•"/>
                  </a:pPr>
                  <a:r>
                    <a:rPr lang="en-US" sz="2400" kern="1200" dirty="0" smtClean="0"/>
                    <a:t>Origin Airport</a:t>
                  </a:r>
                  <a:endParaRPr lang="en-US" sz="2400" kern="1200" dirty="0"/>
                </a:p>
                <a:p>
                  <a:pPr marL="171450" lvl="1" indent="-171450" algn="l" defTabSz="8001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15000"/>
                    </a:spcAft>
                    <a:buChar char="•"/>
                  </a:pPr>
                  <a:r>
                    <a:rPr lang="en-US" sz="2400" kern="1200" dirty="0" smtClean="0"/>
                    <a:t>Destination Airport</a:t>
                  </a:r>
                  <a:endParaRPr lang="en-US" sz="2400" kern="1200" dirty="0"/>
                </a:p>
              </p:txBody>
            </p:sp>
            <p:sp>
              <p:nvSpPr>
                <p:cNvPr id="19" name="TextBox 18"/>
                <p:cNvSpPr txBox="1"/>
                <p:nvPr/>
              </p:nvSpPr>
              <p:spPr>
                <a:xfrm>
                  <a:off x="6114179" y="1848321"/>
                  <a:ext cx="3665494" cy="8125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lvl="1" indent="-171450" defTabSz="8001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15000"/>
                    </a:spcAft>
                    <a:buChar char="•"/>
                  </a:pPr>
                  <a:r>
                    <a:rPr lang="en-US" sz="2400" dirty="0"/>
                    <a:t>Route Distance</a:t>
                  </a:r>
                </a:p>
                <a:p>
                  <a:pPr marL="171450" lvl="1" indent="-171450" defTabSz="8001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15000"/>
                    </a:spcAft>
                    <a:buChar char="•"/>
                  </a:pPr>
                  <a:r>
                    <a:rPr lang="en-US" sz="2400" dirty="0" smtClean="0"/>
                    <a:t>Airline</a:t>
                  </a:r>
                  <a:endParaRPr lang="en-US" sz="2400" dirty="0"/>
                </a:p>
              </p:txBody>
            </p:sp>
          </p:grpSp>
          <p:sp>
            <p:nvSpPr>
              <p:cNvPr id="16" name="Freeform 15"/>
              <p:cNvSpPr/>
              <p:nvPr/>
            </p:nvSpPr>
            <p:spPr>
              <a:xfrm>
                <a:off x="862918" y="1755845"/>
                <a:ext cx="2238091" cy="969264"/>
              </a:xfrm>
              <a:custGeom>
                <a:avLst/>
                <a:gdLst>
                  <a:gd name="connsiteX0" fmla="*/ 0 w 2926080"/>
                  <a:gd name="connsiteY0" fmla="*/ 291047 h 1746250"/>
                  <a:gd name="connsiteX1" fmla="*/ 291047 w 2926080"/>
                  <a:gd name="connsiteY1" fmla="*/ 0 h 1746250"/>
                  <a:gd name="connsiteX2" fmla="*/ 2635033 w 2926080"/>
                  <a:gd name="connsiteY2" fmla="*/ 0 h 1746250"/>
                  <a:gd name="connsiteX3" fmla="*/ 2926080 w 2926080"/>
                  <a:gd name="connsiteY3" fmla="*/ 291047 h 1746250"/>
                  <a:gd name="connsiteX4" fmla="*/ 2926080 w 2926080"/>
                  <a:gd name="connsiteY4" fmla="*/ 1455203 h 1746250"/>
                  <a:gd name="connsiteX5" fmla="*/ 2635033 w 2926080"/>
                  <a:gd name="connsiteY5" fmla="*/ 1746250 h 1746250"/>
                  <a:gd name="connsiteX6" fmla="*/ 291047 w 2926080"/>
                  <a:gd name="connsiteY6" fmla="*/ 1746250 h 1746250"/>
                  <a:gd name="connsiteX7" fmla="*/ 0 w 2926080"/>
                  <a:gd name="connsiteY7" fmla="*/ 1455203 h 1746250"/>
                  <a:gd name="connsiteX8" fmla="*/ 0 w 2926080"/>
                  <a:gd name="connsiteY8" fmla="*/ 291047 h 1746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26080" h="1746250">
                    <a:moveTo>
                      <a:pt x="0" y="291047"/>
                    </a:moveTo>
                    <a:cubicBezTo>
                      <a:pt x="0" y="130306"/>
                      <a:pt x="130306" y="0"/>
                      <a:pt x="291047" y="0"/>
                    </a:cubicBezTo>
                    <a:lnTo>
                      <a:pt x="2635033" y="0"/>
                    </a:lnTo>
                    <a:cubicBezTo>
                      <a:pt x="2795774" y="0"/>
                      <a:pt x="2926080" y="130306"/>
                      <a:pt x="2926080" y="291047"/>
                    </a:cubicBezTo>
                    <a:lnTo>
                      <a:pt x="2926080" y="1455203"/>
                    </a:lnTo>
                    <a:cubicBezTo>
                      <a:pt x="2926080" y="1615944"/>
                      <a:pt x="2795774" y="1746250"/>
                      <a:pt x="2635033" y="1746250"/>
                    </a:cubicBezTo>
                    <a:lnTo>
                      <a:pt x="291047" y="1746250"/>
                    </a:lnTo>
                    <a:cubicBezTo>
                      <a:pt x="130306" y="1746250"/>
                      <a:pt x="0" y="1615944"/>
                      <a:pt x="0" y="1455203"/>
                    </a:cubicBezTo>
                    <a:lnTo>
                      <a:pt x="0" y="291047"/>
                    </a:lnTo>
                    <a:close/>
                  </a:path>
                </a:pathLst>
              </a:cu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71935" tIns="178590" rIns="271935" bIns="178590" numCol="1" spcCol="1270" anchor="ctr" anchorCtr="0">
                <a:noAutofit/>
              </a:bodyPr>
              <a:lstStyle/>
              <a:p>
                <a:pPr lvl="0" algn="ctr" defTabSz="21780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800" kern="1200" dirty="0" smtClean="0"/>
                  <a:t>Flight Info</a:t>
                </a:r>
                <a:endParaRPr lang="en-US" sz="2800" kern="1200" dirty="0"/>
              </a:p>
            </p:txBody>
          </p:sp>
        </p:grpSp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61242" y="1983504"/>
              <a:ext cx="2577518" cy="1001473"/>
            </a:xfrm>
            <a:prstGeom prst="rect">
              <a:avLst/>
            </a:prstGeom>
          </p:spPr>
        </p:pic>
      </p:grpSp>
      <p:grpSp>
        <p:nvGrpSpPr>
          <p:cNvPr id="39" name="Group 38"/>
          <p:cNvGrpSpPr/>
          <p:nvPr/>
        </p:nvGrpSpPr>
        <p:grpSpPr>
          <a:xfrm>
            <a:off x="965022" y="3299742"/>
            <a:ext cx="8991016" cy="1373737"/>
            <a:chOff x="965022" y="3085070"/>
            <a:chExt cx="8991016" cy="1373737"/>
          </a:xfrm>
        </p:grpSpPr>
        <p:grpSp>
          <p:nvGrpSpPr>
            <p:cNvPr id="31" name="Group 30"/>
            <p:cNvGrpSpPr/>
            <p:nvPr/>
          </p:nvGrpSpPr>
          <p:grpSpPr>
            <a:xfrm>
              <a:off x="965022" y="3117503"/>
              <a:ext cx="8991016" cy="973460"/>
              <a:chOff x="862918" y="3013924"/>
              <a:chExt cx="8991016" cy="973460"/>
            </a:xfrm>
          </p:grpSpPr>
          <p:sp>
            <p:nvSpPr>
              <p:cNvPr id="10" name="Freeform 9"/>
              <p:cNvSpPr/>
              <p:nvPr/>
            </p:nvSpPr>
            <p:spPr>
              <a:xfrm>
                <a:off x="862918" y="3013924"/>
                <a:ext cx="2238091" cy="973460"/>
              </a:xfrm>
              <a:custGeom>
                <a:avLst/>
                <a:gdLst>
                  <a:gd name="connsiteX0" fmla="*/ 0 w 2926080"/>
                  <a:gd name="connsiteY0" fmla="*/ 291047 h 1746250"/>
                  <a:gd name="connsiteX1" fmla="*/ 291047 w 2926080"/>
                  <a:gd name="connsiteY1" fmla="*/ 0 h 1746250"/>
                  <a:gd name="connsiteX2" fmla="*/ 2635033 w 2926080"/>
                  <a:gd name="connsiteY2" fmla="*/ 0 h 1746250"/>
                  <a:gd name="connsiteX3" fmla="*/ 2926080 w 2926080"/>
                  <a:gd name="connsiteY3" fmla="*/ 291047 h 1746250"/>
                  <a:gd name="connsiteX4" fmla="*/ 2926080 w 2926080"/>
                  <a:gd name="connsiteY4" fmla="*/ 1455203 h 1746250"/>
                  <a:gd name="connsiteX5" fmla="*/ 2635033 w 2926080"/>
                  <a:gd name="connsiteY5" fmla="*/ 1746250 h 1746250"/>
                  <a:gd name="connsiteX6" fmla="*/ 291047 w 2926080"/>
                  <a:gd name="connsiteY6" fmla="*/ 1746250 h 1746250"/>
                  <a:gd name="connsiteX7" fmla="*/ 0 w 2926080"/>
                  <a:gd name="connsiteY7" fmla="*/ 1455203 h 1746250"/>
                  <a:gd name="connsiteX8" fmla="*/ 0 w 2926080"/>
                  <a:gd name="connsiteY8" fmla="*/ 291047 h 1746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26080" h="1746250">
                    <a:moveTo>
                      <a:pt x="0" y="291047"/>
                    </a:moveTo>
                    <a:cubicBezTo>
                      <a:pt x="0" y="130306"/>
                      <a:pt x="130306" y="0"/>
                      <a:pt x="291047" y="0"/>
                    </a:cubicBezTo>
                    <a:lnTo>
                      <a:pt x="2635033" y="0"/>
                    </a:lnTo>
                    <a:cubicBezTo>
                      <a:pt x="2795774" y="0"/>
                      <a:pt x="2926080" y="130306"/>
                      <a:pt x="2926080" y="291047"/>
                    </a:cubicBezTo>
                    <a:lnTo>
                      <a:pt x="2926080" y="1455203"/>
                    </a:lnTo>
                    <a:cubicBezTo>
                      <a:pt x="2926080" y="1615944"/>
                      <a:pt x="2795774" y="1746250"/>
                      <a:pt x="2635033" y="1746250"/>
                    </a:cubicBezTo>
                    <a:lnTo>
                      <a:pt x="291047" y="1746250"/>
                    </a:lnTo>
                    <a:cubicBezTo>
                      <a:pt x="130306" y="1746250"/>
                      <a:pt x="0" y="1615944"/>
                      <a:pt x="0" y="1455203"/>
                    </a:cubicBezTo>
                    <a:lnTo>
                      <a:pt x="0" y="291047"/>
                    </a:lnTo>
                    <a:close/>
                  </a:path>
                </a:pathLst>
              </a:cu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71935" tIns="178590" rIns="271935" bIns="178590" numCol="1" spcCol="1270" anchor="ctr" anchorCtr="0">
                <a:noAutofit/>
              </a:bodyPr>
              <a:lstStyle/>
              <a:p>
                <a:pPr lvl="0" algn="ctr" defTabSz="21780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800" kern="1200" dirty="0" smtClean="0"/>
                  <a:t>Timing</a:t>
                </a:r>
                <a:endParaRPr lang="en-US" sz="2800" kern="1200" dirty="0"/>
              </a:p>
            </p:txBody>
          </p:sp>
          <p:grpSp>
            <p:nvGrpSpPr>
              <p:cNvPr id="28" name="Group 27"/>
              <p:cNvGrpSpPr/>
              <p:nvPr/>
            </p:nvGrpSpPr>
            <p:grpSpPr>
              <a:xfrm>
                <a:off x="3294972" y="3013924"/>
                <a:ext cx="6558962" cy="973460"/>
                <a:chOff x="3294972" y="3013924"/>
                <a:chExt cx="6558962" cy="973460"/>
              </a:xfrm>
            </p:grpSpPr>
            <p:sp>
              <p:nvSpPr>
                <p:cNvPr id="9" name="Rounded Rectangle 8"/>
                <p:cNvSpPr/>
                <p:nvPr/>
              </p:nvSpPr>
              <p:spPr>
                <a:xfrm>
                  <a:off x="3294972" y="3013924"/>
                  <a:ext cx="5464166" cy="973460"/>
                </a:xfrm>
                <a:prstGeom prst="roundRect">
                  <a:avLst/>
                </a:prstGeom>
              </p:spPr>
              <p:style>
                <a:lnRef idx="1">
                  <a:schemeClr val="accent1">
                    <a:alpha val="90000"/>
                    <a:tint val="4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alpha val="90000"/>
                    <a:tint val="4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alpha val="90000"/>
                    <a:tint val="4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68580" tIns="102486" rIns="136776" bIns="102486" numCol="1" spcCol="1270" anchor="ctr" anchorCtr="0">
                  <a:noAutofit/>
                </a:bodyPr>
                <a:lstStyle/>
                <a:p>
                  <a:pPr marL="171450" lvl="1" indent="-171450" algn="l" defTabSz="8001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15000"/>
                    </a:spcAft>
                    <a:buChar char="•"/>
                  </a:pPr>
                  <a:r>
                    <a:rPr lang="en-US" sz="2400" kern="1200" dirty="0" smtClean="0"/>
                    <a:t>Time of Day </a:t>
                  </a:r>
                  <a:endParaRPr lang="en-US" sz="2400" kern="1200" dirty="0"/>
                </a:p>
                <a:p>
                  <a:pPr marL="171450" lvl="1" indent="-171450" algn="l" defTabSz="8001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15000"/>
                    </a:spcAft>
                    <a:buChar char="•"/>
                  </a:pPr>
                  <a:r>
                    <a:rPr lang="en-US" sz="2400" kern="1200" dirty="0" smtClean="0"/>
                    <a:t>Day of Week</a:t>
                  </a:r>
                  <a:endParaRPr lang="en-US" sz="2400" kern="1200" dirty="0"/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6188440" y="3142463"/>
                  <a:ext cx="3665494" cy="4247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lvl="1" indent="-171450" defTabSz="8001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15000"/>
                    </a:spcAft>
                    <a:buChar char="•"/>
                  </a:pPr>
                  <a:r>
                    <a:rPr lang="en-US" sz="2400" dirty="0" smtClean="0"/>
                    <a:t>Month</a:t>
                  </a:r>
                  <a:endParaRPr lang="en-US" sz="2400" dirty="0"/>
                </a:p>
              </p:txBody>
            </p:sp>
          </p:grpSp>
        </p:grpSp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32278" y="3085070"/>
              <a:ext cx="1373737" cy="1373737"/>
            </a:xfrm>
            <a:prstGeom prst="roundRect">
              <a:avLst/>
            </a:prstGeom>
          </p:spPr>
        </p:pic>
      </p:grpSp>
      <p:grpSp>
        <p:nvGrpSpPr>
          <p:cNvPr id="40" name="Group 39"/>
          <p:cNvGrpSpPr/>
          <p:nvPr/>
        </p:nvGrpSpPr>
        <p:grpSpPr>
          <a:xfrm>
            <a:off x="904095" y="4864767"/>
            <a:ext cx="9579319" cy="1642383"/>
            <a:chOff x="946355" y="4619779"/>
            <a:chExt cx="9579319" cy="1642383"/>
          </a:xfrm>
        </p:grpSpPr>
        <p:grpSp>
          <p:nvGrpSpPr>
            <p:cNvPr id="30" name="Group 29"/>
            <p:cNvGrpSpPr/>
            <p:nvPr/>
          </p:nvGrpSpPr>
          <p:grpSpPr>
            <a:xfrm>
              <a:off x="946355" y="4762478"/>
              <a:ext cx="9009683" cy="969264"/>
              <a:chOff x="844251" y="4458896"/>
              <a:chExt cx="9009683" cy="969264"/>
            </a:xfrm>
          </p:grpSpPr>
          <p:sp>
            <p:nvSpPr>
              <p:cNvPr id="14" name="Freeform 13"/>
              <p:cNvSpPr/>
              <p:nvPr/>
            </p:nvSpPr>
            <p:spPr>
              <a:xfrm>
                <a:off x="844251" y="4458896"/>
                <a:ext cx="2238091" cy="969264"/>
              </a:xfrm>
              <a:custGeom>
                <a:avLst/>
                <a:gdLst>
                  <a:gd name="connsiteX0" fmla="*/ 0 w 2926080"/>
                  <a:gd name="connsiteY0" fmla="*/ 291047 h 1746250"/>
                  <a:gd name="connsiteX1" fmla="*/ 291047 w 2926080"/>
                  <a:gd name="connsiteY1" fmla="*/ 0 h 1746250"/>
                  <a:gd name="connsiteX2" fmla="*/ 2635033 w 2926080"/>
                  <a:gd name="connsiteY2" fmla="*/ 0 h 1746250"/>
                  <a:gd name="connsiteX3" fmla="*/ 2926080 w 2926080"/>
                  <a:gd name="connsiteY3" fmla="*/ 291047 h 1746250"/>
                  <a:gd name="connsiteX4" fmla="*/ 2926080 w 2926080"/>
                  <a:gd name="connsiteY4" fmla="*/ 1455203 h 1746250"/>
                  <a:gd name="connsiteX5" fmla="*/ 2635033 w 2926080"/>
                  <a:gd name="connsiteY5" fmla="*/ 1746250 h 1746250"/>
                  <a:gd name="connsiteX6" fmla="*/ 291047 w 2926080"/>
                  <a:gd name="connsiteY6" fmla="*/ 1746250 h 1746250"/>
                  <a:gd name="connsiteX7" fmla="*/ 0 w 2926080"/>
                  <a:gd name="connsiteY7" fmla="*/ 1455203 h 1746250"/>
                  <a:gd name="connsiteX8" fmla="*/ 0 w 2926080"/>
                  <a:gd name="connsiteY8" fmla="*/ 291047 h 1746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26080" h="1746250">
                    <a:moveTo>
                      <a:pt x="0" y="291047"/>
                    </a:moveTo>
                    <a:cubicBezTo>
                      <a:pt x="0" y="130306"/>
                      <a:pt x="130306" y="0"/>
                      <a:pt x="291047" y="0"/>
                    </a:cubicBezTo>
                    <a:lnTo>
                      <a:pt x="2635033" y="0"/>
                    </a:lnTo>
                    <a:cubicBezTo>
                      <a:pt x="2795774" y="0"/>
                      <a:pt x="2926080" y="130306"/>
                      <a:pt x="2926080" y="291047"/>
                    </a:cubicBezTo>
                    <a:lnTo>
                      <a:pt x="2926080" y="1455203"/>
                    </a:lnTo>
                    <a:cubicBezTo>
                      <a:pt x="2926080" y="1615944"/>
                      <a:pt x="2795774" y="1746250"/>
                      <a:pt x="2635033" y="1746250"/>
                    </a:cubicBezTo>
                    <a:lnTo>
                      <a:pt x="291047" y="1746250"/>
                    </a:lnTo>
                    <a:cubicBezTo>
                      <a:pt x="130306" y="1746250"/>
                      <a:pt x="0" y="1615944"/>
                      <a:pt x="0" y="1455203"/>
                    </a:cubicBezTo>
                    <a:lnTo>
                      <a:pt x="0" y="291047"/>
                    </a:lnTo>
                    <a:close/>
                  </a:path>
                </a:pathLst>
              </a:cu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71935" tIns="178590" rIns="271935" bIns="178590" numCol="1" spcCol="1270" anchor="ctr" anchorCtr="0">
                <a:noAutofit/>
              </a:bodyPr>
              <a:lstStyle/>
              <a:p>
                <a:pPr lvl="0" algn="ctr" defTabSz="21780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800" kern="1200" dirty="0" smtClean="0"/>
                  <a:t>Weather Conditions</a:t>
                </a:r>
                <a:endParaRPr lang="en-US" sz="2800" kern="1200" dirty="0"/>
              </a:p>
            </p:txBody>
          </p:sp>
          <p:grpSp>
            <p:nvGrpSpPr>
              <p:cNvPr id="29" name="Group 28"/>
              <p:cNvGrpSpPr/>
              <p:nvPr/>
            </p:nvGrpSpPr>
            <p:grpSpPr>
              <a:xfrm>
                <a:off x="3276305" y="4491846"/>
                <a:ext cx="6577629" cy="903364"/>
                <a:chOff x="3276305" y="4524797"/>
                <a:chExt cx="6577629" cy="903364"/>
              </a:xfrm>
            </p:grpSpPr>
            <p:sp>
              <p:nvSpPr>
                <p:cNvPr id="13" name="Rounded Rectangle 12"/>
                <p:cNvSpPr/>
                <p:nvPr/>
              </p:nvSpPr>
              <p:spPr>
                <a:xfrm>
                  <a:off x="3276305" y="4524797"/>
                  <a:ext cx="6577629" cy="903364"/>
                </a:xfrm>
                <a:prstGeom prst="roundRect">
                  <a:avLst/>
                </a:prstGeom>
              </p:spPr>
              <p:style>
                <a:lnRef idx="1">
                  <a:schemeClr val="accent1">
                    <a:alpha val="90000"/>
                    <a:tint val="4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alpha val="90000"/>
                    <a:tint val="4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alpha val="90000"/>
                    <a:tint val="4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68580" tIns="102486" rIns="136776" bIns="102486" numCol="1" spcCol="1270" anchor="ctr" anchorCtr="0">
                  <a:noAutofit/>
                </a:bodyPr>
                <a:lstStyle/>
                <a:p>
                  <a:pPr marL="171450" lvl="1" indent="-171450" algn="l" defTabSz="8001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15000"/>
                    </a:spcAft>
                    <a:buChar char="•"/>
                  </a:pPr>
                  <a:r>
                    <a:rPr lang="en-US" sz="2400" kern="1200" dirty="0" smtClean="0"/>
                    <a:t>Precipitation</a:t>
                  </a:r>
                  <a:endParaRPr lang="en-US" sz="2400" kern="1200" dirty="0"/>
                </a:p>
                <a:p>
                  <a:pPr marL="171450" lvl="1" indent="-171450" algn="l" defTabSz="8001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15000"/>
                    </a:spcAft>
                    <a:buChar char="•"/>
                  </a:pPr>
                  <a:r>
                    <a:rPr lang="en-US" sz="2400" kern="1200" dirty="0" smtClean="0"/>
                    <a:t>Snow</a:t>
                  </a:r>
                  <a:endParaRPr lang="en-US" sz="2400" kern="1200" dirty="0"/>
                </a:p>
              </p:txBody>
            </p:sp>
            <p:sp>
              <p:nvSpPr>
                <p:cNvPr id="22" name="TextBox 21"/>
                <p:cNvSpPr txBox="1"/>
                <p:nvPr/>
              </p:nvSpPr>
              <p:spPr>
                <a:xfrm>
                  <a:off x="6114179" y="4570214"/>
                  <a:ext cx="2145792" cy="8125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lvl="1" indent="-171450" defTabSz="8001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15000"/>
                    </a:spcAft>
                    <a:buChar char="•"/>
                  </a:pPr>
                  <a:r>
                    <a:rPr lang="en-US" sz="2400" dirty="0"/>
                    <a:t>Wind</a:t>
                  </a:r>
                </a:p>
                <a:p>
                  <a:pPr marL="171450" lvl="1" indent="-171450" defTabSz="8001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15000"/>
                    </a:spcAft>
                    <a:buChar char="•"/>
                  </a:pPr>
                  <a:r>
                    <a:rPr lang="en-US" sz="2400" dirty="0" smtClean="0"/>
                    <a:t>Temperature</a:t>
                  </a:r>
                  <a:endParaRPr lang="en-US" sz="2400" dirty="0"/>
                </a:p>
              </p:txBody>
            </p:sp>
          </p:grpSp>
        </p:grp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64644" y="4619779"/>
              <a:ext cx="2161030" cy="16423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39824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Selection</a:t>
            </a:r>
            <a:endParaRPr lang="en-US" dirty="0"/>
          </a:p>
        </p:txBody>
      </p:sp>
      <p:sp>
        <p:nvSpPr>
          <p:cNvPr id="5" name="Freeform 16"/>
          <p:cNvSpPr>
            <a:spLocks/>
          </p:cNvSpPr>
          <p:nvPr/>
        </p:nvSpPr>
        <p:spPr bwMode="gray">
          <a:xfrm>
            <a:off x="3589313" y="3325505"/>
            <a:ext cx="1603717" cy="1529374"/>
          </a:xfrm>
          <a:custGeom>
            <a:avLst/>
            <a:gdLst/>
            <a:ahLst/>
            <a:cxnLst>
              <a:cxn ang="0">
                <a:pos x="832" y="416"/>
              </a:cxn>
              <a:cxn ang="0">
                <a:pos x="824" y="500"/>
              </a:cxn>
              <a:cxn ang="0">
                <a:pos x="800" y="578"/>
              </a:cxn>
              <a:cxn ang="0">
                <a:pos x="762" y="648"/>
              </a:cxn>
              <a:cxn ang="0">
                <a:pos x="710" y="710"/>
              </a:cxn>
              <a:cxn ang="0">
                <a:pos x="648" y="760"/>
              </a:cxn>
              <a:cxn ang="0">
                <a:pos x="578" y="798"/>
              </a:cxn>
              <a:cxn ang="0">
                <a:pos x="500" y="822"/>
              </a:cxn>
              <a:cxn ang="0">
                <a:pos x="416" y="830"/>
              </a:cxn>
              <a:cxn ang="0">
                <a:pos x="374" y="828"/>
              </a:cxn>
              <a:cxn ang="0">
                <a:pos x="292" y="812"/>
              </a:cxn>
              <a:cxn ang="0">
                <a:pos x="218" y="780"/>
              </a:cxn>
              <a:cxn ang="0">
                <a:pos x="152" y="736"/>
              </a:cxn>
              <a:cxn ang="0">
                <a:pos x="96" y="680"/>
              </a:cxn>
              <a:cxn ang="0">
                <a:pos x="52" y="614"/>
              </a:cxn>
              <a:cxn ang="0">
                <a:pos x="20" y="538"/>
              </a:cxn>
              <a:cxn ang="0">
                <a:pos x="2" y="458"/>
              </a:cxn>
              <a:cxn ang="0">
                <a:pos x="0" y="416"/>
              </a:cxn>
              <a:cxn ang="0">
                <a:pos x="10" y="332"/>
              </a:cxn>
              <a:cxn ang="0">
                <a:pos x="34" y="254"/>
              </a:cxn>
              <a:cxn ang="0">
                <a:pos x="72" y="182"/>
              </a:cxn>
              <a:cxn ang="0">
                <a:pos x="122" y="122"/>
              </a:cxn>
              <a:cxn ang="0">
                <a:pos x="184" y="70"/>
              </a:cxn>
              <a:cxn ang="0">
                <a:pos x="254" y="32"/>
              </a:cxn>
              <a:cxn ang="0">
                <a:pos x="332" y="8"/>
              </a:cxn>
              <a:cxn ang="0">
                <a:pos x="416" y="0"/>
              </a:cxn>
              <a:cxn ang="0">
                <a:pos x="460" y="2"/>
              </a:cxn>
              <a:cxn ang="0">
                <a:pos x="540" y="18"/>
              </a:cxn>
              <a:cxn ang="0">
                <a:pos x="614" y="50"/>
              </a:cxn>
              <a:cxn ang="0">
                <a:pos x="680" y="94"/>
              </a:cxn>
              <a:cxn ang="0">
                <a:pos x="738" y="150"/>
              </a:cxn>
              <a:cxn ang="0">
                <a:pos x="782" y="218"/>
              </a:cxn>
              <a:cxn ang="0">
                <a:pos x="814" y="292"/>
              </a:cxn>
              <a:cxn ang="0">
                <a:pos x="830" y="372"/>
              </a:cxn>
              <a:cxn ang="0">
                <a:pos x="832" y="416"/>
              </a:cxn>
            </a:cxnLst>
            <a:rect l="0" t="0" r="r" b="b"/>
            <a:pathLst>
              <a:path w="832" h="830">
                <a:moveTo>
                  <a:pt x="832" y="416"/>
                </a:moveTo>
                <a:lnTo>
                  <a:pt x="832" y="416"/>
                </a:lnTo>
                <a:lnTo>
                  <a:pt x="830" y="458"/>
                </a:lnTo>
                <a:lnTo>
                  <a:pt x="824" y="500"/>
                </a:lnTo>
                <a:lnTo>
                  <a:pt x="814" y="538"/>
                </a:lnTo>
                <a:lnTo>
                  <a:pt x="800" y="578"/>
                </a:lnTo>
                <a:lnTo>
                  <a:pt x="782" y="614"/>
                </a:lnTo>
                <a:lnTo>
                  <a:pt x="762" y="648"/>
                </a:lnTo>
                <a:lnTo>
                  <a:pt x="738" y="680"/>
                </a:lnTo>
                <a:lnTo>
                  <a:pt x="710" y="710"/>
                </a:lnTo>
                <a:lnTo>
                  <a:pt x="680" y="736"/>
                </a:lnTo>
                <a:lnTo>
                  <a:pt x="648" y="760"/>
                </a:lnTo>
                <a:lnTo>
                  <a:pt x="614" y="780"/>
                </a:lnTo>
                <a:lnTo>
                  <a:pt x="578" y="798"/>
                </a:lnTo>
                <a:lnTo>
                  <a:pt x="540" y="812"/>
                </a:lnTo>
                <a:lnTo>
                  <a:pt x="500" y="822"/>
                </a:lnTo>
                <a:lnTo>
                  <a:pt x="460" y="828"/>
                </a:lnTo>
                <a:lnTo>
                  <a:pt x="416" y="830"/>
                </a:lnTo>
                <a:lnTo>
                  <a:pt x="416" y="830"/>
                </a:lnTo>
                <a:lnTo>
                  <a:pt x="374" y="828"/>
                </a:lnTo>
                <a:lnTo>
                  <a:pt x="332" y="822"/>
                </a:lnTo>
                <a:lnTo>
                  <a:pt x="292" y="812"/>
                </a:lnTo>
                <a:lnTo>
                  <a:pt x="254" y="798"/>
                </a:lnTo>
                <a:lnTo>
                  <a:pt x="218" y="780"/>
                </a:lnTo>
                <a:lnTo>
                  <a:pt x="184" y="760"/>
                </a:lnTo>
                <a:lnTo>
                  <a:pt x="152" y="736"/>
                </a:lnTo>
                <a:lnTo>
                  <a:pt x="122" y="710"/>
                </a:lnTo>
                <a:lnTo>
                  <a:pt x="96" y="680"/>
                </a:lnTo>
                <a:lnTo>
                  <a:pt x="72" y="648"/>
                </a:lnTo>
                <a:lnTo>
                  <a:pt x="52" y="614"/>
                </a:lnTo>
                <a:lnTo>
                  <a:pt x="34" y="578"/>
                </a:lnTo>
                <a:lnTo>
                  <a:pt x="20" y="538"/>
                </a:lnTo>
                <a:lnTo>
                  <a:pt x="10" y="500"/>
                </a:lnTo>
                <a:lnTo>
                  <a:pt x="2" y="458"/>
                </a:lnTo>
                <a:lnTo>
                  <a:pt x="0" y="416"/>
                </a:lnTo>
                <a:lnTo>
                  <a:pt x="0" y="416"/>
                </a:lnTo>
                <a:lnTo>
                  <a:pt x="2" y="372"/>
                </a:lnTo>
                <a:lnTo>
                  <a:pt x="10" y="332"/>
                </a:lnTo>
                <a:lnTo>
                  <a:pt x="20" y="292"/>
                </a:lnTo>
                <a:lnTo>
                  <a:pt x="34" y="254"/>
                </a:lnTo>
                <a:lnTo>
                  <a:pt x="52" y="218"/>
                </a:lnTo>
                <a:lnTo>
                  <a:pt x="72" y="182"/>
                </a:lnTo>
                <a:lnTo>
                  <a:pt x="96" y="150"/>
                </a:lnTo>
                <a:lnTo>
                  <a:pt x="122" y="122"/>
                </a:lnTo>
                <a:lnTo>
                  <a:pt x="152" y="94"/>
                </a:lnTo>
                <a:lnTo>
                  <a:pt x="184" y="70"/>
                </a:lnTo>
                <a:lnTo>
                  <a:pt x="218" y="50"/>
                </a:lnTo>
                <a:lnTo>
                  <a:pt x="254" y="32"/>
                </a:lnTo>
                <a:lnTo>
                  <a:pt x="292" y="18"/>
                </a:lnTo>
                <a:lnTo>
                  <a:pt x="332" y="8"/>
                </a:lnTo>
                <a:lnTo>
                  <a:pt x="374" y="2"/>
                </a:lnTo>
                <a:lnTo>
                  <a:pt x="416" y="0"/>
                </a:lnTo>
                <a:lnTo>
                  <a:pt x="416" y="0"/>
                </a:lnTo>
                <a:lnTo>
                  <a:pt x="460" y="2"/>
                </a:lnTo>
                <a:lnTo>
                  <a:pt x="500" y="8"/>
                </a:lnTo>
                <a:lnTo>
                  <a:pt x="540" y="18"/>
                </a:lnTo>
                <a:lnTo>
                  <a:pt x="578" y="32"/>
                </a:lnTo>
                <a:lnTo>
                  <a:pt x="614" y="50"/>
                </a:lnTo>
                <a:lnTo>
                  <a:pt x="648" y="70"/>
                </a:lnTo>
                <a:lnTo>
                  <a:pt x="680" y="94"/>
                </a:lnTo>
                <a:lnTo>
                  <a:pt x="710" y="122"/>
                </a:lnTo>
                <a:lnTo>
                  <a:pt x="738" y="150"/>
                </a:lnTo>
                <a:lnTo>
                  <a:pt x="762" y="182"/>
                </a:lnTo>
                <a:lnTo>
                  <a:pt x="782" y="218"/>
                </a:lnTo>
                <a:lnTo>
                  <a:pt x="800" y="254"/>
                </a:lnTo>
                <a:lnTo>
                  <a:pt x="814" y="292"/>
                </a:lnTo>
                <a:lnTo>
                  <a:pt x="824" y="332"/>
                </a:lnTo>
                <a:lnTo>
                  <a:pt x="830" y="372"/>
                </a:lnTo>
                <a:lnTo>
                  <a:pt x="832" y="416"/>
                </a:lnTo>
                <a:lnTo>
                  <a:pt x="832" y="416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1" dirty="0" smtClean="0">
                <a:solidFill>
                  <a:srgbClr val="000000"/>
                </a:solidFill>
              </a:rPr>
              <a:t>Dependent and varied</a:t>
            </a:r>
          </a:p>
          <a:p>
            <a:pPr algn="ctr"/>
            <a:r>
              <a:rPr lang="en-US" b="1" dirty="0" smtClean="0">
                <a:solidFill>
                  <a:srgbClr val="000000"/>
                </a:solidFill>
              </a:rPr>
              <a:t>f</a:t>
            </a:r>
            <a:r>
              <a:rPr lang="en-US" b="1" dirty="0" smtClean="0">
                <a:solidFill>
                  <a:srgbClr val="000000"/>
                </a:solidFill>
              </a:rPr>
              <a:t>eatures</a:t>
            </a:r>
            <a:endParaRPr lang="en-US" b="1" dirty="0">
              <a:solidFill>
                <a:srgbClr val="000000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2591434" y="2150007"/>
            <a:ext cx="1457549" cy="1457547"/>
            <a:chOff x="3982084" y="2314897"/>
            <a:chExt cx="1457549" cy="1457547"/>
          </a:xfrm>
        </p:grpSpPr>
        <p:sp>
          <p:nvSpPr>
            <p:cNvPr id="6" name="Freeform 17"/>
            <p:cNvSpPr>
              <a:spLocks/>
            </p:cNvSpPr>
            <p:nvPr/>
          </p:nvSpPr>
          <p:spPr bwMode="gray">
            <a:xfrm>
              <a:off x="3982084" y="3061189"/>
              <a:ext cx="1394482" cy="71125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4" y="42"/>
                </a:cxn>
                <a:cxn ang="0">
                  <a:pos x="10" y="82"/>
                </a:cxn>
                <a:cxn ang="0">
                  <a:pos x="22" y="120"/>
                </a:cxn>
                <a:cxn ang="0">
                  <a:pos x="36" y="158"/>
                </a:cxn>
                <a:cxn ang="0">
                  <a:pos x="54" y="194"/>
                </a:cxn>
                <a:cxn ang="0">
                  <a:pos x="74" y="228"/>
                </a:cxn>
                <a:cxn ang="0">
                  <a:pos x="98" y="258"/>
                </a:cxn>
                <a:cxn ang="0">
                  <a:pos x="126" y="288"/>
                </a:cxn>
                <a:cxn ang="0">
                  <a:pos x="154" y="314"/>
                </a:cxn>
                <a:cxn ang="0">
                  <a:pos x="186" y="336"/>
                </a:cxn>
                <a:cxn ang="0">
                  <a:pos x="220" y="356"/>
                </a:cxn>
                <a:cxn ang="0">
                  <a:pos x="256" y="374"/>
                </a:cxn>
                <a:cxn ang="0">
                  <a:pos x="294" y="388"/>
                </a:cxn>
                <a:cxn ang="0">
                  <a:pos x="332" y="398"/>
                </a:cxn>
                <a:cxn ang="0">
                  <a:pos x="374" y="404"/>
                </a:cxn>
                <a:cxn ang="0">
                  <a:pos x="416" y="406"/>
                </a:cxn>
                <a:cxn ang="0">
                  <a:pos x="416" y="406"/>
                </a:cxn>
                <a:cxn ang="0">
                  <a:pos x="448" y="404"/>
                </a:cxn>
                <a:cxn ang="0">
                  <a:pos x="478" y="402"/>
                </a:cxn>
                <a:cxn ang="0">
                  <a:pos x="508" y="396"/>
                </a:cxn>
                <a:cxn ang="0">
                  <a:pos x="538" y="388"/>
                </a:cxn>
                <a:cxn ang="0">
                  <a:pos x="566" y="378"/>
                </a:cxn>
                <a:cxn ang="0">
                  <a:pos x="594" y="366"/>
                </a:cxn>
                <a:cxn ang="0">
                  <a:pos x="620" y="352"/>
                </a:cxn>
                <a:cxn ang="0">
                  <a:pos x="646" y="336"/>
                </a:cxn>
                <a:cxn ang="0">
                  <a:pos x="670" y="318"/>
                </a:cxn>
                <a:cxn ang="0">
                  <a:pos x="694" y="300"/>
                </a:cxn>
                <a:cxn ang="0">
                  <a:pos x="714" y="278"/>
                </a:cxn>
                <a:cxn ang="0">
                  <a:pos x="734" y="256"/>
                </a:cxn>
                <a:cxn ang="0">
                  <a:pos x="752" y="234"/>
                </a:cxn>
                <a:cxn ang="0">
                  <a:pos x="768" y="208"/>
                </a:cxn>
                <a:cxn ang="0">
                  <a:pos x="784" y="182"/>
                </a:cxn>
                <a:cxn ang="0">
                  <a:pos x="796" y="156"/>
                </a:cxn>
                <a:cxn ang="0">
                  <a:pos x="796" y="156"/>
                </a:cxn>
                <a:cxn ang="0">
                  <a:pos x="702" y="152"/>
                </a:cxn>
                <a:cxn ang="0">
                  <a:pos x="608" y="144"/>
                </a:cxn>
                <a:cxn ang="0">
                  <a:pos x="518" y="134"/>
                </a:cxn>
                <a:cxn ang="0">
                  <a:pos x="430" y="122"/>
                </a:cxn>
                <a:cxn ang="0">
                  <a:pos x="344" y="106"/>
                </a:cxn>
                <a:cxn ang="0">
                  <a:pos x="262" y="88"/>
                </a:cxn>
                <a:cxn ang="0">
                  <a:pos x="184" y="68"/>
                </a:cxn>
                <a:cxn ang="0">
                  <a:pos x="110" y="44"/>
                </a:cxn>
                <a:cxn ang="0">
                  <a:pos x="110" y="44"/>
                </a:cxn>
                <a:cxn ang="0">
                  <a:pos x="56" y="24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796" h="406">
                  <a:moveTo>
                    <a:pt x="0" y="0"/>
                  </a:moveTo>
                  <a:lnTo>
                    <a:pt x="0" y="0"/>
                  </a:lnTo>
                  <a:lnTo>
                    <a:pt x="4" y="42"/>
                  </a:lnTo>
                  <a:lnTo>
                    <a:pt x="10" y="82"/>
                  </a:lnTo>
                  <a:lnTo>
                    <a:pt x="22" y="120"/>
                  </a:lnTo>
                  <a:lnTo>
                    <a:pt x="36" y="158"/>
                  </a:lnTo>
                  <a:lnTo>
                    <a:pt x="54" y="194"/>
                  </a:lnTo>
                  <a:lnTo>
                    <a:pt x="74" y="228"/>
                  </a:lnTo>
                  <a:lnTo>
                    <a:pt x="98" y="258"/>
                  </a:lnTo>
                  <a:lnTo>
                    <a:pt x="126" y="288"/>
                  </a:lnTo>
                  <a:lnTo>
                    <a:pt x="154" y="314"/>
                  </a:lnTo>
                  <a:lnTo>
                    <a:pt x="186" y="336"/>
                  </a:lnTo>
                  <a:lnTo>
                    <a:pt x="220" y="356"/>
                  </a:lnTo>
                  <a:lnTo>
                    <a:pt x="256" y="374"/>
                  </a:lnTo>
                  <a:lnTo>
                    <a:pt x="294" y="388"/>
                  </a:lnTo>
                  <a:lnTo>
                    <a:pt x="332" y="398"/>
                  </a:lnTo>
                  <a:lnTo>
                    <a:pt x="374" y="404"/>
                  </a:lnTo>
                  <a:lnTo>
                    <a:pt x="416" y="406"/>
                  </a:lnTo>
                  <a:lnTo>
                    <a:pt x="416" y="406"/>
                  </a:lnTo>
                  <a:lnTo>
                    <a:pt x="448" y="404"/>
                  </a:lnTo>
                  <a:lnTo>
                    <a:pt x="478" y="402"/>
                  </a:lnTo>
                  <a:lnTo>
                    <a:pt x="508" y="396"/>
                  </a:lnTo>
                  <a:lnTo>
                    <a:pt x="538" y="388"/>
                  </a:lnTo>
                  <a:lnTo>
                    <a:pt x="566" y="378"/>
                  </a:lnTo>
                  <a:lnTo>
                    <a:pt x="594" y="366"/>
                  </a:lnTo>
                  <a:lnTo>
                    <a:pt x="620" y="352"/>
                  </a:lnTo>
                  <a:lnTo>
                    <a:pt x="646" y="336"/>
                  </a:lnTo>
                  <a:lnTo>
                    <a:pt x="670" y="318"/>
                  </a:lnTo>
                  <a:lnTo>
                    <a:pt x="694" y="300"/>
                  </a:lnTo>
                  <a:lnTo>
                    <a:pt x="714" y="278"/>
                  </a:lnTo>
                  <a:lnTo>
                    <a:pt x="734" y="256"/>
                  </a:lnTo>
                  <a:lnTo>
                    <a:pt x="752" y="234"/>
                  </a:lnTo>
                  <a:lnTo>
                    <a:pt x="768" y="208"/>
                  </a:lnTo>
                  <a:lnTo>
                    <a:pt x="784" y="182"/>
                  </a:lnTo>
                  <a:lnTo>
                    <a:pt x="796" y="156"/>
                  </a:lnTo>
                  <a:lnTo>
                    <a:pt x="796" y="156"/>
                  </a:lnTo>
                  <a:lnTo>
                    <a:pt x="702" y="152"/>
                  </a:lnTo>
                  <a:lnTo>
                    <a:pt x="608" y="144"/>
                  </a:lnTo>
                  <a:lnTo>
                    <a:pt x="518" y="134"/>
                  </a:lnTo>
                  <a:lnTo>
                    <a:pt x="430" y="122"/>
                  </a:lnTo>
                  <a:lnTo>
                    <a:pt x="344" y="106"/>
                  </a:lnTo>
                  <a:lnTo>
                    <a:pt x="262" y="88"/>
                  </a:lnTo>
                  <a:lnTo>
                    <a:pt x="184" y="68"/>
                  </a:lnTo>
                  <a:lnTo>
                    <a:pt x="110" y="44"/>
                  </a:lnTo>
                  <a:lnTo>
                    <a:pt x="110" y="44"/>
                  </a:lnTo>
                  <a:lnTo>
                    <a:pt x="56" y="2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8" name="Freeform 19"/>
            <p:cNvSpPr>
              <a:spLocks/>
            </p:cNvSpPr>
            <p:nvPr/>
          </p:nvSpPr>
          <p:spPr bwMode="gray">
            <a:xfrm>
              <a:off x="3982084" y="2314897"/>
              <a:ext cx="1457549" cy="1019583"/>
            </a:xfrm>
            <a:custGeom>
              <a:avLst/>
              <a:gdLst/>
              <a:ahLst/>
              <a:cxnLst>
                <a:cxn ang="0">
                  <a:pos x="416" y="0"/>
                </a:cxn>
                <a:cxn ang="0">
                  <a:pos x="416" y="0"/>
                </a:cxn>
                <a:cxn ang="0">
                  <a:pos x="374" y="2"/>
                </a:cxn>
                <a:cxn ang="0">
                  <a:pos x="332" y="8"/>
                </a:cxn>
                <a:cxn ang="0">
                  <a:pos x="292" y="20"/>
                </a:cxn>
                <a:cxn ang="0">
                  <a:pos x="254" y="34"/>
                </a:cxn>
                <a:cxn ang="0">
                  <a:pos x="218" y="50"/>
                </a:cxn>
                <a:cxn ang="0">
                  <a:pos x="184" y="72"/>
                </a:cxn>
                <a:cxn ang="0">
                  <a:pos x="152" y="96"/>
                </a:cxn>
                <a:cxn ang="0">
                  <a:pos x="122" y="122"/>
                </a:cxn>
                <a:cxn ang="0">
                  <a:pos x="94" y="152"/>
                </a:cxn>
                <a:cxn ang="0">
                  <a:pos x="70" y="184"/>
                </a:cxn>
                <a:cxn ang="0">
                  <a:pos x="50" y="218"/>
                </a:cxn>
                <a:cxn ang="0">
                  <a:pos x="32" y="254"/>
                </a:cxn>
                <a:cxn ang="0">
                  <a:pos x="18" y="292"/>
                </a:cxn>
                <a:cxn ang="0">
                  <a:pos x="8" y="332"/>
                </a:cxn>
                <a:cxn ang="0">
                  <a:pos x="2" y="374"/>
                </a:cxn>
                <a:cxn ang="0">
                  <a:pos x="0" y="416"/>
                </a:cxn>
                <a:cxn ang="0">
                  <a:pos x="0" y="416"/>
                </a:cxn>
                <a:cxn ang="0">
                  <a:pos x="0" y="426"/>
                </a:cxn>
                <a:cxn ang="0">
                  <a:pos x="0" y="426"/>
                </a:cxn>
                <a:cxn ang="0">
                  <a:pos x="56" y="450"/>
                </a:cxn>
                <a:cxn ang="0">
                  <a:pos x="110" y="470"/>
                </a:cxn>
                <a:cxn ang="0">
                  <a:pos x="110" y="470"/>
                </a:cxn>
                <a:cxn ang="0">
                  <a:pos x="184" y="494"/>
                </a:cxn>
                <a:cxn ang="0">
                  <a:pos x="262" y="514"/>
                </a:cxn>
                <a:cxn ang="0">
                  <a:pos x="344" y="532"/>
                </a:cxn>
                <a:cxn ang="0">
                  <a:pos x="430" y="548"/>
                </a:cxn>
                <a:cxn ang="0">
                  <a:pos x="518" y="560"/>
                </a:cxn>
                <a:cxn ang="0">
                  <a:pos x="608" y="570"/>
                </a:cxn>
                <a:cxn ang="0">
                  <a:pos x="702" y="578"/>
                </a:cxn>
                <a:cxn ang="0">
                  <a:pos x="796" y="582"/>
                </a:cxn>
                <a:cxn ang="0">
                  <a:pos x="796" y="582"/>
                </a:cxn>
                <a:cxn ang="0">
                  <a:pos x="812" y="542"/>
                </a:cxn>
                <a:cxn ang="0">
                  <a:pos x="822" y="502"/>
                </a:cxn>
                <a:cxn ang="0">
                  <a:pos x="828" y="460"/>
                </a:cxn>
                <a:cxn ang="0">
                  <a:pos x="832" y="416"/>
                </a:cxn>
                <a:cxn ang="0">
                  <a:pos x="832" y="416"/>
                </a:cxn>
                <a:cxn ang="0">
                  <a:pos x="830" y="374"/>
                </a:cxn>
                <a:cxn ang="0">
                  <a:pos x="822" y="332"/>
                </a:cxn>
                <a:cxn ang="0">
                  <a:pos x="812" y="292"/>
                </a:cxn>
                <a:cxn ang="0">
                  <a:pos x="798" y="254"/>
                </a:cxn>
                <a:cxn ang="0">
                  <a:pos x="782" y="218"/>
                </a:cxn>
                <a:cxn ang="0">
                  <a:pos x="760" y="184"/>
                </a:cxn>
                <a:cxn ang="0">
                  <a:pos x="736" y="152"/>
                </a:cxn>
                <a:cxn ang="0">
                  <a:pos x="710" y="122"/>
                </a:cxn>
                <a:cxn ang="0">
                  <a:pos x="680" y="96"/>
                </a:cxn>
                <a:cxn ang="0">
                  <a:pos x="648" y="72"/>
                </a:cxn>
                <a:cxn ang="0">
                  <a:pos x="614" y="50"/>
                </a:cxn>
                <a:cxn ang="0">
                  <a:pos x="578" y="34"/>
                </a:cxn>
                <a:cxn ang="0">
                  <a:pos x="540" y="20"/>
                </a:cxn>
                <a:cxn ang="0">
                  <a:pos x="500" y="8"/>
                </a:cxn>
                <a:cxn ang="0">
                  <a:pos x="458" y="2"/>
                </a:cxn>
                <a:cxn ang="0">
                  <a:pos x="416" y="0"/>
                </a:cxn>
                <a:cxn ang="0">
                  <a:pos x="416" y="0"/>
                </a:cxn>
              </a:cxnLst>
              <a:rect l="0" t="0" r="r" b="b"/>
              <a:pathLst>
                <a:path w="832" h="582">
                  <a:moveTo>
                    <a:pt x="416" y="0"/>
                  </a:moveTo>
                  <a:lnTo>
                    <a:pt x="416" y="0"/>
                  </a:lnTo>
                  <a:lnTo>
                    <a:pt x="374" y="2"/>
                  </a:lnTo>
                  <a:lnTo>
                    <a:pt x="332" y="8"/>
                  </a:lnTo>
                  <a:lnTo>
                    <a:pt x="292" y="20"/>
                  </a:lnTo>
                  <a:lnTo>
                    <a:pt x="254" y="34"/>
                  </a:lnTo>
                  <a:lnTo>
                    <a:pt x="218" y="50"/>
                  </a:lnTo>
                  <a:lnTo>
                    <a:pt x="184" y="72"/>
                  </a:lnTo>
                  <a:lnTo>
                    <a:pt x="152" y="96"/>
                  </a:lnTo>
                  <a:lnTo>
                    <a:pt x="122" y="122"/>
                  </a:lnTo>
                  <a:lnTo>
                    <a:pt x="94" y="152"/>
                  </a:lnTo>
                  <a:lnTo>
                    <a:pt x="70" y="184"/>
                  </a:lnTo>
                  <a:lnTo>
                    <a:pt x="50" y="218"/>
                  </a:lnTo>
                  <a:lnTo>
                    <a:pt x="32" y="254"/>
                  </a:lnTo>
                  <a:lnTo>
                    <a:pt x="18" y="292"/>
                  </a:lnTo>
                  <a:lnTo>
                    <a:pt x="8" y="332"/>
                  </a:lnTo>
                  <a:lnTo>
                    <a:pt x="2" y="374"/>
                  </a:lnTo>
                  <a:lnTo>
                    <a:pt x="0" y="416"/>
                  </a:lnTo>
                  <a:lnTo>
                    <a:pt x="0" y="416"/>
                  </a:lnTo>
                  <a:lnTo>
                    <a:pt x="0" y="426"/>
                  </a:lnTo>
                  <a:lnTo>
                    <a:pt x="0" y="426"/>
                  </a:lnTo>
                  <a:lnTo>
                    <a:pt x="56" y="450"/>
                  </a:lnTo>
                  <a:lnTo>
                    <a:pt x="110" y="470"/>
                  </a:lnTo>
                  <a:lnTo>
                    <a:pt x="110" y="470"/>
                  </a:lnTo>
                  <a:lnTo>
                    <a:pt x="184" y="494"/>
                  </a:lnTo>
                  <a:lnTo>
                    <a:pt x="262" y="514"/>
                  </a:lnTo>
                  <a:lnTo>
                    <a:pt x="344" y="532"/>
                  </a:lnTo>
                  <a:lnTo>
                    <a:pt x="430" y="548"/>
                  </a:lnTo>
                  <a:lnTo>
                    <a:pt x="518" y="560"/>
                  </a:lnTo>
                  <a:lnTo>
                    <a:pt x="608" y="570"/>
                  </a:lnTo>
                  <a:lnTo>
                    <a:pt x="702" y="578"/>
                  </a:lnTo>
                  <a:lnTo>
                    <a:pt x="796" y="582"/>
                  </a:lnTo>
                  <a:lnTo>
                    <a:pt x="796" y="582"/>
                  </a:lnTo>
                  <a:lnTo>
                    <a:pt x="812" y="542"/>
                  </a:lnTo>
                  <a:lnTo>
                    <a:pt x="822" y="502"/>
                  </a:lnTo>
                  <a:lnTo>
                    <a:pt x="828" y="460"/>
                  </a:lnTo>
                  <a:lnTo>
                    <a:pt x="832" y="416"/>
                  </a:lnTo>
                  <a:lnTo>
                    <a:pt x="832" y="416"/>
                  </a:lnTo>
                  <a:lnTo>
                    <a:pt x="830" y="374"/>
                  </a:lnTo>
                  <a:lnTo>
                    <a:pt x="822" y="332"/>
                  </a:lnTo>
                  <a:lnTo>
                    <a:pt x="812" y="292"/>
                  </a:lnTo>
                  <a:lnTo>
                    <a:pt x="798" y="254"/>
                  </a:lnTo>
                  <a:lnTo>
                    <a:pt x="782" y="218"/>
                  </a:lnTo>
                  <a:lnTo>
                    <a:pt x="760" y="184"/>
                  </a:lnTo>
                  <a:lnTo>
                    <a:pt x="736" y="152"/>
                  </a:lnTo>
                  <a:lnTo>
                    <a:pt x="710" y="122"/>
                  </a:lnTo>
                  <a:lnTo>
                    <a:pt x="680" y="96"/>
                  </a:lnTo>
                  <a:lnTo>
                    <a:pt x="648" y="72"/>
                  </a:lnTo>
                  <a:lnTo>
                    <a:pt x="614" y="50"/>
                  </a:lnTo>
                  <a:lnTo>
                    <a:pt x="578" y="34"/>
                  </a:lnTo>
                  <a:lnTo>
                    <a:pt x="540" y="20"/>
                  </a:lnTo>
                  <a:lnTo>
                    <a:pt x="500" y="8"/>
                  </a:lnTo>
                  <a:lnTo>
                    <a:pt x="458" y="2"/>
                  </a:lnTo>
                  <a:lnTo>
                    <a:pt x="416" y="0"/>
                  </a:lnTo>
                  <a:lnTo>
                    <a:pt x="416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dirty="0" smtClean="0">
                <a:solidFill>
                  <a:srgbClr val="000000"/>
                </a:solidFill>
              </a:endParaRPr>
            </a:p>
            <a:p>
              <a:pPr algn="ctr"/>
              <a:r>
                <a:rPr lang="en-US" sz="2000" b="1" dirty="0" smtClean="0">
                  <a:solidFill>
                    <a:schemeClr val="bg1"/>
                  </a:solidFill>
                </a:rPr>
                <a:t>300K </a:t>
              </a:r>
              <a:r>
                <a:rPr lang="en-US" sz="2000" b="1" dirty="0" smtClean="0">
                  <a:solidFill>
                    <a:schemeClr val="bg1"/>
                  </a:solidFill>
                </a:rPr>
                <a:t>data point</a:t>
              </a:r>
              <a:endParaRPr lang="en-US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189132" y="1804890"/>
            <a:ext cx="1457549" cy="1457548"/>
            <a:chOff x="5579782" y="1969780"/>
            <a:chExt cx="1457549" cy="1457548"/>
          </a:xfrm>
        </p:grpSpPr>
        <p:sp>
          <p:nvSpPr>
            <p:cNvPr id="7" name="Freeform 18"/>
            <p:cNvSpPr>
              <a:spLocks/>
            </p:cNvSpPr>
            <p:nvPr/>
          </p:nvSpPr>
          <p:spPr bwMode="gray">
            <a:xfrm>
              <a:off x="5940665" y="3217105"/>
              <a:ext cx="879434" cy="210223"/>
            </a:xfrm>
            <a:custGeom>
              <a:avLst/>
              <a:gdLst/>
              <a:ahLst/>
              <a:cxnLst>
                <a:cxn ang="0">
                  <a:pos x="0" y="62"/>
                </a:cxn>
                <a:cxn ang="0">
                  <a:pos x="0" y="62"/>
                </a:cxn>
                <a:cxn ang="0">
                  <a:pos x="24" y="76"/>
                </a:cxn>
                <a:cxn ang="0">
                  <a:pos x="48" y="86"/>
                </a:cxn>
                <a:cxn ang="0">
                  <a:pos x="74" y="96"/>
                </a:cxn>
                <a:cxn ang="0">
                  <a:pos x="100" y="104"/>
                </a:cxn>
                <a:cxn ang="0">
                  <a:pos x="126" y="112"/>
                </a:cxn>
                <a:cxn ang="0">
                  <a:pos x="154" y="116"/>
                </a:cxn>
                <a:cxn ang="0">
                  <a:pos x="182" y="118"/>
                </a:cxn>
                <a:cxn ang="0">
                  <a:pos x="210" y="120"/>
                </a:cxn>
                <a:cxn ang="0">
                  <a:pos x="210" y="120"/>
                </a:cxn>
                <a:cxn ang="0">
                  <a:pos x="252" y="118"/>
                </a:cxn>
                <a:cxn ang="0">
                  <a:pos x="294" y="112"/>
                </a:cxn>
                <a:cxn ang="0">
                  <a:pos x="332" y="102"/>
                </a:cxn>
                <a:cxn ang="0">
                  <a:pos x="370" y="88"/>
                </a:cxn>
                <a:cxn ang="0">
                  <a:pos x="406" y="70"/>
                </a:cxn>
                <a:cxn ang="0">
                  <a:pos x="440" y="50"/>
                </a:cxn>
                <a:cxn ang="0">
                  <a:pos x="472" y="26"/>
                </a:cxn>
                <a:cxn ang="0">
                  <a:pos x="502" y="0"/>
                </a:cxn>
                <a:cxn ang="0">
                  <a:pos x="502" y="0"/>
                </a:cxn>
                <a:cxn ang="0">
                  <a:pos x="414" y="18"/>
                </a:cxn>
                <a:cxn ang="0">
                  <a:pos x="330" y="32"/>
                </a:cxn>
                <a:cxn ang="0">
                  <a:pos x="252" y="44"/>
                </a:cxn>
                <a:cxn ang="0">
                  <a:pos x="184" y="50"/>
                </a:cxn>
                <a:cxn ang="0">
                  <a:pos x="184" y="50"/>
                </a:cxn>
                <a:cxn ang="0">
                  <a:pos x="92" y="58"/>
                </a:cxn>
                <a:cxn ang="0">
                  <a:pos x="0" y="62"/>
                </a:cxn>
                <a:cxn ang="0">
                  <a:pos x="0" y="62"/>
                </a:cxn>
              </a:cxnLst>
              <a:rect l="0" t="0" r="r" b="b"/>
              <a:pathLst>
                <a:path w="502" h="120">
                  <a:moveTo>
                    <a:pt x="0" y="62"/>
                  </a:moveTo>
                  <a:lnTo>
                    <a:pt x="0" y="62"/>
                  </a:lnTo>
                  <a:lnTo>
                    <a:pt x="24" y="76"/>
                  </a:lnTo>
                  <a:lnTo>
                    <a:pt x="48" y="86"/>
                  </a:lnTo>
                  <a:lnTo>
                    <a:pt x="74" y="96"/>
                  </a:lnTo>
                  <a:lnTo>
                    <a:pt x="100" y="104"/>
                  </a:lnTo>
                  <a:lnTo>
                    <a:pt x="126" y="112"/>
                  </a:lnTo>
                  <a:lnTo>
                    <a:pt x="154" y="116"/>
                  </a:lnTo>
                  <a:lnTo>
                    <a:pt x="182" y="118"/>
                  </a:lnTo>
                  <a:lnTo>
                    <a:pt x="210" y="120"/>
                  </a:lnTo>
                  <a:lnTo>
                    <a:pt x="210" y="120"/>
                  </a:lnTo>
                  <a:lnTo>
                    <a:pt x="252" y="118"/>
                  </a:lnTo>
                  <a:lnTo>
                    <a:pt x="294" y="112"/>
                  </a:lnTo>
                  <a:lnTo>
                    <a:pt x="332" y="102"/>
                  </a:lnTo>
                  <a:lnTo>
                    <a:pt x="370" y="88"/>
                  </a:lnTo>
                  <a:lnTo>
                    <a:pt x="406" y="70"/>
                  </a:lnTo>
                  <a:lnTo>
                    <a:pt x="440" y="50"/>
                  </a:lnTo>
                  <a:lnTo>
                    <a:pt x="472" y="26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414" y="18"/>
                  </a:lnTo>
                  <a:lnTo>
                    <a:pt x="330" y="32"/>
                  </a:lnTo>
                  <a:lnTo>
                    <a:pt x="252" y="44"/>
                  </a:lnTo>
                  <a:lnTo>
                    <a:pt x="184" y="50"/>
                  </a:lnTo>
                  <a:lnTo>
                    <a:pt x="184" y="50"/>
                  </a:lnTo>
                  <a:lnTo>
                    <a:pt x="92" y="58"/>
                  </a:lnTo>
                  <a:lnTo>
                    <a:pt x="0" y="62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rgbClr val="90E6F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9" name="Freeform 20"/>
            <p:cNvSpPr>
              <a:spLocks/>
            </p:cNvSpPr>
            <p:nvPr/>
          </p:nvSpPr>
          <p:spPr bwMode="gray">
            <a:xfrm>
              <a:off x="5579782" y="1969780"/>
              <a:ext cx="1457549" cy="1355940"/>
            </a:xfrm>
            <a:custGeom>
              <a:avLst/>
              <a:gdLst/>
              <a:ahLst/>
              <a:cxnLst>
                <a:cxn ang="0">
                  <a:pos x="832" y="416"/>
                </a:cxn>
                <a:cxn ang="0">
                  <a:pos x="824" y="332"/>
                </a:cxn>
                <a:cxn ang="0">
                  <a:pos x="800" y="254"/>
                </a:cxn>
                <a:cxn ang="0">
                  <a:pos x="762" y="184"/>
                </a:cxn>
                <a:cxn ang="0">
                  <a:pos x="710" y="122"/>
                </a:cxn>
                <a:cxn ang="0">
                  <a:pos x="648" y="72"/>
                </a:cxn>
                <a:cxn ang="0">
                  <a:pos x="578" y="34"/>
                </a:cxn>
                <a:cxn ang="0">
                  <a:pos x="500" y="8"/>
                </a:cxn>
                <a:cxn ang="0">
                  <a:pos x="416" y="0"/>
                </a:cxn>
                <a:cxn ang="0">
                  <a:pos x="374" y="2"/>
                </a:cxn>
                <a:cxn ang="0">
                  <a:pos x="292" y="20"/>
                </a:cxn>
                <a:cxn ang="0">
                  <a:pos x="218" y="50"/>
                </a:cxn>
                <a:cxn ang="0">
                  <a:pos x="152" y="96"/>
                </a:cxn>
                <a:cxn ang="0">
                  <a:pos x="96" y="152"/>
                </a:cxn>
                <a:cxn ang="0">
                  <a:pos x="50" y="218"/>
                </a:cxn>
                <a:cxn ang="0">
                  <a:pos x="20" y="292"/>
                </a:cxn>
                <a:cxn ang="0">
                  <a:pos x="2" y="374"/>
                </a:cxn>
                <a:cxn ang="0">
                  <a:pos x="0" y="416"/>
                </a:cxn>
                <a:cxn ang="0">
                  <a:pos x="4" y="472"/>
                </a:cxn>
                <a:cxn ang="0">
                  <a:pos x="16" y="526"/>
                </a:cxn>
                <a:cxn ang="0">
                  <a:pos x="34" y="578"/>
                </a:cxn>
                <a:cxn ang="0">
                  <a:pos x="58" y="626"/>
                </a:cxn>
                <a:cxn ang="0">
                  <a:pos x="88" y="670"/>
                </a:cxn>
                <a:cxn ang="0">
                  <a:pos x="122" y="710"/>
                </a:cxn>
                <a:cxn ang="0">
                  <a:pos x="162" y="744"/>
                </a:cxn>
                <a:cxn ang="0">
                  <a:pos x="206" y="774"/>
                </a:cxn>
                <a:cxn ang="0">
                  <a:pos x="298" y="770"/>
                </a:cxn>
                <a:cxn ang="0">
                  <a:pos x="390" y="762"/>
                </a:cxn>
                <a:cxn ang="0">
                  <a:pos x="536" y="744"/>
                </a:cxn>
                <a:cxn ang="0">
                  <a:pos x="708" y="712"/>
                </a:cxn>
                <a:cxn ang="0">
                  <a:pos x="736" y="682"/>
                </a:cxn>
                <a:cxn ang="0">
                  <a:pos x="780" y="616"/>
                </a:cxn>
                <a:cxn ang="0">
                  <a:pos x="812" y="540"/>
                </a:cxn>
                <a:cxn ang="0">
                  <a:pos x="830" y="460"/>
                </a:cxn>
                <a:cxn ang="0">
                  <a:pos x="832" y="416"/>
                </a:cxn>
              </a:cxnLst>
              <a:rect l="0" t="0" r="r" b="b"/>
              <a:pathLst>
                <a:path w="832" h="774">
                  <a:moveTo>
                    <a:pt x="832" y="416"/>
                  </a:moveTo>
                  <a:lnTo>
                    <a:pt x="832" y="416"/>
                  </a:lnTo>
                  <a:lnTo>
                    <a:pt x="830" y="374"/>
                  </a:lnTo>
                  <a:lnTo>
                    <a:pt x="824" y="332"/>
                  </a:lnTo>
                  <a:lnTo>
                    <a:pt x="814" y="292"/>
                  </a:lnTo>
                  <a:lnTo>
                    <a:pt x="800" y="254"/>
                  </a:lnTo>
                  <a:lnTo>
                    <a:pt x="782" y="218"/>
                  </a:lnTo>
                  <a:lnTo>
                    <a:pt x="762" y="184"/>
                  </a:lnTo>
                  <a:lnTo>
                    <a:pt x="738" y="152"/>
                  </a:lnTo>
                  <a:lnTo>
                    <a:pt x="710" y="122"/>
                  </a:lnTo>
                  <a:lnTo>
                    <a:pt x="680" y="96"/>
                  </a:lnTo>
                  <a:lnTo>
                    <a:pt x="648" y="72"/>
                  </a:lnTo>
                  <a:lnTo>
                    <a:pt x="614" y="50"/>
                  </a:lnTo>
                  <a:lnTo>
                    <a:pt x="578" y="34"/>
                  </a:lnTo>
                  <a:lnTo>
                    <a:pt x="540" y="20"/>
                  </a:lnTo>
                  <a:lnTo>
                    <a:pt x="500" y="8"/>
                  </a:lnTo>
                  <a:lnTo>
                    <a:pt x="458" y="2"/>
                  </a:lnTo>
                  <a:lnTo>
                    <a:pt x="416" y="0"/>
                  </a:lnTo>
                  <a:lnTo>
                    <a:pt x="416" y="0"/>
                  </a:lnTo>
                  <a:lnTo>
                    <a:pt x="374" y="2"/>
                  </a:lnTo>
                  <a:lnTo>
                    <a:pt x="332" y="8"/>
                  </a:lnTo>
                  <a:lnTo>
                    <a:pt x="292" y="20"/>
                  </a:lnTo>
                  <a:lnTo>
                    <a:pt x="254" y="34"/>
                  </a:lnTo>
                  <a:lnTo>
                    <a:pt x="218" y="50"/>
                  </a:lnTo>
                  <a:lnTo>
                    <a:pt x="184" y="72"/>
                  </a:lnTo>
                  <a:lnTo>
                    <a:pt x="152" y="96"/>
                  </a:lnTo>
                  <a:lnTo>
                    <a:pt x="122" y="122"/>
                  </a:lnTo>
                  <a:lnTo>
                    <a:pt x="96" y="152"/>
                  </a:lnTo>
                  <a:lnTo>
                    <a:pt x="72" y="184"/>
                  </a:lnTo>
                  <a:lnTo>
                    <a:pt x="50" y="218"/>
                  </a:lnTo>
                  <a:lnTo>
                    <a:pt x="34" y="254"/>
                  </a:lnTo>
                  <a:lnTo>
                    <a:pt x="20" y="292"/>
                  </a:lnTo>
                  <a:lnTo>
                    <a:pt x="10" y="332"/>
                  </a:lnTo>
                  <a:lnTo>
                    <a:pt x="2" y="374"/>
                  </a:lnTo>
                  <a:lnTo>
                    <a:pt x="0" y="416"/>
                  </a:lnTo>
                  <a:lnTo>
                    <a:pt x="0" y="416"/>
                  </a:lnTo>
                  <a:lnTo>
                    <a:pt x="2" y="444"/>
                  </a:lnTo>
                  <a:lnTo>
                    <a:pt x="4" y="472"/>
                  </a:lnTo>
                  <a:lnTo>
                    <a:pt x="10" y="500"/>
                  </a:lnTo>
                  <a:lnTo>
                    <a:pt x="16" y="526"/>
                  </a:lnTo>
                  <a:lnTo>
                    <a:pt x="24" y="552"/>
                  </a:lnTo>
                  <a:lnTo>
                    <a:pt x="34" y="578"/>
                  </a:lnTo>
                  <a:lnTo>
                    <a:pt x="44" y="602"/>
                  </a:lnTo>
                  <a:lnTo>
                    <a:pt x="58" y="626"/>
                  </a:lnTo>
                  <a:lnTo>
                    <a:pt x="72" y="648"/>
                  </a:lnTo>
                  <a:lnTo>
                    <a:pt x="88" y="670"/>
                  </a:lnTo>
                  <a:lnTo>
                    <a:pt x="104" y="690"/>
                  </a:lnTo>
                  <a:lnTo>
                    <a:pt x="122" y="710"/>
                  </a:lnTo>
                  <a:lnTo>
                    <a:pt x="142" y="728"/>
                  </a:lnTo>
                  <a:lnTo>
                    <a:pt x="162" y="744"/>
                  </a:lnTo>
                  <a:lnTo>
                    <a:pt x="184" y="760"/>
                  </a:lnTo>
                  <a:lnTo>
                    <a:pt x="206" y="774"/>
                  </a:lnTo>
                  <a:lnTo>
                    <a:pt x="206" y="774"/>
                  </a:lnTo>
                  <a:lnTo>
                    <a:pt x="298" y="770"/>
                  </a:lnTo>
                  <a:lnTo>
                    <a:pt x="390" y="762"/>
                  </a:lnTo>
                  <a:lnTo>
                    <a:pt x="390" y="762"/>
                  </a:lnTo>
                  <a:lnTo>
                    <a:pt x="458" y="756"/>
                  </a:lnTo>
                  <a:lnTo>
                    <a:pt x="536" y="744"/>
                  </a:lnTo>
                  <a:lnTo>
                    <a:pt x="620" y="730"/>
                  </a:lnTo>
                  <a:lnTo>
                    <a:pt x="708" y="712"/>
                  </a:lnTo>
                  <a:lnTo>
                    <a:pt x="708" y="712"/>
                  </a:lnTo>
                  <a:lnTo>
                    <a:pt x="736" y="682"/>
                  </a:lnTo>
                  <a:lnTo>
                    <a:pt x="760" y="650"/>
                  </a:lnTo>
                  <a:lnTo>
                    <a:pt x="780" y="616"/>
                  </a:lnTo>
                  <a:lnTo>
                    <a:pt x="798" y="580"/>
                  </a:lnTo>
                  <a:lnTo>
                    <a:pt x="812" y="540"/>
                  </a:lnTo>
                  <a:lnTo>
                    <a:pt x="824" y="500"/>
                  </a:lnTo>
                  <a:lnTo>
                    <a:pt x="830" y="460"/>
                  </a:lnTo>
                  <a:lnTo>
                    <a:pt x="832" y="416"/>
                  </a:lnTo>
                  <a:lnTo>
                    <a:pt x="832" y="416"/>
                  </a:lnTo>
                  <a:close/>
                </a:path>
              </a:pathLst>
            </a:custGeom>
            <a:solidFill>
              <a:srgbClr val="0097A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000" b="1" dirty="0" smtClean="0">
                  <a:solidFill>
                    <a:schemeClr val="bg1"/>
                  </a:solidFill>
                </a:rPr>
                <a:t>Multi-class</a:t>
              </a:r>
              <a:endParaRPr lang="en-US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918719" y="1440503"/>
            <a:ext cx="4719515" cy="3784019"/>
            <a:chOff x="3309369" y="1605393"/>
            <a:chExt cx="4719515" cy="3784019"/>
          </a:xfrm>
        </p:grpSpPr>
        <p:sp>
          <p:nvSpPr>
            <p:cNvPr id="10" name="Freeform 21"/>
            <p:cNvSpPr>
              <a:spLocks/>
            </p:cNvSpPr>
            <p:nvPr/>
          </p:nvSpPr>
          <p:spPr bwMode="gray">
            <a:xfrm>
              <a:off x="3442510" y="1763060"/>
              <a:ext cx="4414691" cy="1569667"/>
            </a:xfrm>
            <a:custGeom>
              <a:avLst/>
              <a:gdLst/>
              <a:ahLst/>
              <a:cxnLst>
                <a:cxn ang="0">
                  <a:pos x="428" y="102"/>
                </a:cxn>
                <a:cxn ang="0">
                  <a:pos x="298" y="150"/>
                </a:cxn>
                <a:cxn ang="0">
                  <a:pos x="226" y="182"/>
                </a:cxn>
                <a:cxn ang="0">
                  <a:pos x="156" y="222"/>
                </a:cxn>
                <a:cxn ang="0">
                  <a:pos x="94" y="268"/>
                </a:cxn>
                <a:cxn ang="0">
                  <a:pos x="44" y="322"/>
                </a:cxn>
                <a:cxn ang="0">
                  <a:pos x="24" y="352"/>
                </a:cxn>
                <a:cxn ang="0">
                  <a:pos x="10" y="384"/>
                </a:cxn>
                <a:cxn ang="0">
                  <a:pos x="2" y="418"/>
                </a:cxn>
                <a:cxn ang="0">
                  <a:pos x="0" y="454"/>
                </a:cxn>
                <a:cxn ang="0">
                  <a:pos x="2" y="466"/>
                </a:cxn>
                <a:cxn ang="0">
                  <a:pos x="12" y="506"/>
                </a:cxn>
                <a:cxn ang="0">
                  <a:pos x="42" y="556"/>
                </a:cxn>
                <a:cxn ang="0">
                  <a:pos x="86" y="604"/>
                </a:cxn>
                <a:cxn ang="0">
                  <a:pos x="140" y="648"/>
                </a:cxn>
                <a:cxn ang="0">
                  <a:pos x="202" y="688"/>
                </a:cxn>
                <a:cxn ang="0">
                  <a:pos x="270" y="724"/>
                </a:cxn>
                <a:cxn ang="0">
                  <a:pos x="338" y="756"/>
                </a:cxn>
                <a:cxn ang="0">
                  <a:pos x="406" y="782"/>
                </a:cxn>
                <a:cxn ang="0">
                  <a:pos x="530" y="820"/>
                </a:cxn>
                <a:cxn ang="0">
                  <a:pos x="664" y="848"/>
                </a:cxn>
                <a:cxn ang="0">
                  <a:pos x="808" y="872"/>
                </a:cxn>
                <a:cxn ang="0">
                  <a:pos x="958" y="886"/>
                </a:cxn>
                <a:cxn ang="0">
                  <a:pos x="1112" y="894"/>
                </a:cxn>
                <a:cxn ang="0">
                  <a:pos x="1272" y="896"/>
                </a:cxn>
                <a:cxn ang="0">
                  <a:pos x="1436" y="892"/>
                </a:cxn>
                <a:cxn ang="0">
                  <a:pos x="1600" y="880"/>
                </a:cxn>
                <a:cxn ang="0">
                  <a:pos x="1658" y="874"/>
                </a:cxn>
                <a:cxn ang="0">
                  <a:pos x="1792" y="854"/>
                </a:cxn>
                <a:cxn ang="0">
                  <a:pos x="1942" y="824"/>
                </a:cxn>
                <a:cxn ang="0">
                  <a:pos x="2096" y="782"/>
                </a:cxn>
                <a:cxn ang="0">
                  <a:pos x="2244" y="728"/>
                </a:cxn>
                <a:cxn ang="0">
                  <a:pos x="2310" y="696"/>
                </a:cxn>
                <a:cxn ang="0">
                  <a:pos x="2370" y="660"/>
                </a:cxn>
                <a:cxn ang="0">
                  <a:pos x="2422" y="622"/>
                </a:cxn>
                <a:cxn ang="0">
                  <a:pos x="2464" y="580"/>
                </a:cxn>
                <a:cxn ang="0">
                  <a:pos x="2496" y="534"/>
                </a:cxn>
                <a:cxn ang="0">
                  <a:pos x="2514" y="484"/>
                </a:cxn>
                <a:cxn ang="0">
                  <a:pos x="2520" y="432"/>
                </a:cxn>
                <a:cxn ang="0">
                  <a:pos x="2518" y="412"/>
                </a:cxn>
                <a:cxn ang="0">
                  <a:pos x="2508" y="376"/>
                </a:cxn>
                <a:cxn ang="0">
                  <a:pos x="2492" y="342"/>
                </a:cxn>
                <a:cxn ang="0">
                  <a:pos x="2468" y="310"/>
                </a:cxn>
                <a:cxn ang="0">
                  <a:pos x="2424" y="266"/>
                </a:cxn>
                <a:cxn ang="0">
                  <a:pos x="2350" y="212"/>
                </a:cxn>
                <a:cxn ang="0">
                  <a:pos x="2266" y="168"/>
                </a:cxn>
                <a:cxn ang="0">
                  <a:pos x="2176" y="132"/>
                </a:cxn>
                <a:cxn ang="0">
                  <a:pos x="2046" y="90"/>
                </a:cxn>
                <a:cxn ang="0">
                  <a:pos x="1972" y="70"/>
                </a:cxn>
                <a:cxn ang="0">
                  <a:pos x="1864" y="48"/>
                </a:cxn>
                <a:cxn ang="0">
                  <a:pos x="1754" y="30"/>
                </a:cxn>
                <a:cxn ang="0">
                  <a:pos x="1528" y="6"/>
                </a:cxn>
                <a:cxn ang="0">
                  <a:pos x="1310" y="0"/>
                </a:cxn>
                <a:cxn ang="0">
                  <a:pos x="1118" y="4"/>
                </a:cxn>
                <a:cxn ang="0">
                  <a:pos x="940" y="16"/>
                </a:cxn>
                <a:cxn ang="0">
                  <a:pos x="768" y="32"/>
                </a:cxn>
                <a:cxn ang="0">
                  <a:pos x="598" y="60"/>
                </a:cxn>
                <a:cxn ang="0">
                  <a:pos x="470" y="90"/>
                </a:cxn>
                <a:cxn ang="0">
                  <a:pos x="428" y="102"/>
                </a:cxn>
              </a:cxnLst>
              <a:rect l="0" t="0" r="r" b="b"/>
              <a:pathLst>
                <a:path w="2520" h="896">
                  <a:moveTo>
                    <a:pt x="428" y="102"/>
                  </a:moveTo>
                  <a:lnTo>
                    <a:pt x="428" y="102"/>
                  </a:lnTo>
                  <a:lnTo>
                    <a:pt x="368" y="122"/>
                  </a:lnTo>
                  <a:lnTo>
                    <a:pt x="298" y="150"/>
                  </a:lnTo>
                  <a:lnTo>
                    <a:pt x="262" y="164"/>
                  </a:lnTo>
                  <a:lnTo>
                    <a:pt x="226" y="182"/>
                  </a:lnTo>
                  <a:lnTo>
                    <a:pt x="192" y="202"/>
                  </a:lnTo>
                  <a:lnTo>
                    <a:pt x="156" y="222"/>
                  </a:lnTo>
                  <a:lnTo>
                    <a:pt x="124" y="244"/>
                  </a:lnTo>
                  <a:lnTo>
                    <a:pt x="94" y="268"/>
                  </a:lnTo>
                  <a:lnTo>
                    <a:pt x="66" y="294"/>
                  </a:lnTo>
                  <a:lnTo>
                    <a:pt x="44" y="322"/>
                  </a:lnTo>
                  <a:lnTo>
                    <a:pt x="34" y="338"/>
                  </a:lnTo>
                  <a:lnTo>
                    <a:pt x="24" y="352"/>
                  </a:lnTo>
                  <a:lnTo>
                    <a:pt x="16" y="368"/>
                  </a:lnTo>
                  <a:lnTo>
                    <a:pt x="10" y="384"/>
                  </a:lnTo>
                  <a:lnTo>
                    <a:pt x="6" y="400"/>
                  </a:lnTo>
                  <a:lnTo>
                    <a:pt x="2" y="418"/>
                  </a:lnTo>
                  <a:lnTo>
                    <a:pt x="0" y="436"/>
                  </a:lnTo>
                  <a:lnTo>
                    <a:pt x="0" y="454"/>
                  </a:lnTo>
                  <a:lnTo>
                    <a:pt x="0" y="454"/>
                  </a:lnTo>
                  <a:lnTo>
                    <a:pt x="2" y="466"/>
                  </a:lnTo>
                  <a:lnTo>
                    <a:pt x="4" y="480"/>
                  </a:lnTo>
                  <a:lnTo>
                    <a:pt x="12" y="506"/>
                  </a:lnTo>
                  <a:lnTo>
                    <a:pt x="26" y="530"/>
                  </a:lnTo>
                  <a:lnTo>
                    <a:pt x="42" y="556"/>
                  </a:lnTo>
                  <a:lnTo>
                    <a:pt x="62" y="580"/>
                  </a:lnTo>
                  <a:lnTo>
                    <a:pt x="86" y="604"/>
                  </a:lnTo>
                  <a:lnTo>
                    <a:pt x="112" y="626"/>
                  </a:lnTo>
                  <a:lnTo>
                    <a:pt x="140" y="648"/>
                  </a:lnTo>
                  <a:lnTo>
                    <a:pt x="170" y="668"/>
                  </a:lnTo>
                  <a:lnTo>
                    <a:pt x="202" y="688"/>
                  </a:lnTo>
                  <a:lnTo>
                    <a:pt x="236" y="708"/>
                  </a:lnTo>
                  <a:lnTo>
                    <a:pt x="270" y="724"/>
                  </a:lnTo>
                  <a:lnTo>
                    <a:pt x="304" y="742"/>
                  </a:lnTo>
                  <a:lnTo>
                    <a:pt x="338" y="756"/>
                  </a:lnTo>
                  <a:lnTo>
                    <a:pt x="406" y="782"/>
                  </a:lnTo>
                  <a:lnTo>
                    <a:pt x="406" y="782"/>
                  </a:lnTo>
                  <a:lnTo>
                    <a:pt x="466" y="802"/>
                  </a:lnTo>
                  <a:lnTo>
                    <a:pt x="530" y="820"/>
                  </a:lnTo>
                  <a:lnTo>
                    <a:pt x="596" y="834"/>
                  </a:lnTo>
                  <a:lnTo>
                    <a:pt x="664" y="848"/>
                  </a:lnTo>
                  <a:lnTo>
                    <a:pt x="734" y="860"/>
                  </a:lnTo>
                  <a:lnTo>
                    <a:pt x="808" y="872"/>
                  </a:lnTo>
                  <a:lnTo>
                    <a:pt x="882" y="880"/>
                  </a:lnTo>
                  <a:lnTo>
                    <a:pt x="958" y="886"/>
                  </a:lnTo>
                  <a:lnTo>
                    <a:pt x="1034" y="892"/>
                  </a:lnTo>
                  <a:lnTo>
                    <a:pt x="1112" y="894"/>
                  </a:lnTo>
                  <a:lnTo>
                    <a:pt x="1192" y="896"/>
                  </a:lnTo>
                  <a:lnTo>
                    <a:pt x="1272" y="896"/>
                  </a:lnTo>
                  <a:lnTo>
                    <a:pt x="1354" y="894"/>
                  </a:lnTo>
                  <a:lnTo>
                    <a:pt x="1436" y="892"/>
                  </a:lnTo>
                  <a:lnTo>
                    <a:pt x="1518" y="886"/>
                  </a:lnTo>
                  <a:lnTo>
                    <a:pt x="1600" y="880"/>
                  </a:lnTo>
                  <a:lnTo>
                    <a:pt x="1600" y="880"/>
                  </a:lnTo>
                  <a:lnTo>
                    <a:pt x="1658" y="874"/>
                  </a:lnTo>
                  <a:lnTo>
                    <a:pt x="1722" y="866"/>
                  </a:lnTo>
                  <a:lnTo>
                    <a:pt x="1792" y="854"/>
                  </a:lnTo>
                  <a:lnTo>
                    <a:pt x="1866" y="840"/>
                  </a:lnTo>
                  <a:lnTo>
                    <a:pt x="1942" y="824"/>
                  </a:lnTo>
                  <a:lnTo>
                    <a:pt x="2020" y="804"/>
                  </a:lnTo>
                  <a:lnTo>
                    <a:pt x="2096" y="782"/>
                  </a:lnTo>
                  <a:lnTo>
                    <a:pt x="2172" y="756"/>
                  </a:lnTo>
                  <a:lnTo>
                    <a:pt x="2244" y="728"/>
                  </a:lnTo>
                  <a:lnTo>
                    <a:pt x="2278" y="712"/>
                  </a:lnTo>
                  <a:lnTo>
                    <a:pt x="2310" y="696"/>
                  </a:lnTo>
                  <a:lnTo>
                    <a:pt x="2340" y="678"/>
                  </a:lnTo>
                  <a:lnTo>
                    <a:pt x="2370" y="660"/>
                  </a:lnTo>
                  <a:lnTo>
                    <a:pt x="2396" y="642"/>
                  </a:lnTo>
                  <a:lnTo>
                    <a:pt x="2422" y="622"/>
                  </a:lnTo>
                  <a:lnTo>
                    <a:pt x="2444" y="600"/>
                  </a:lnTo>
                  <a:lnTo>
                    <a:pt x="2464" y="580"/>
                  </a:lnTo>
                  <a:lnTo>
                    <a:pt x="2480" y="556"/>
                  </a:lnTo>
                  <a:lnTo>
                    <a:pt x="2496" y="534"/>
                  </a:lnTo>
                  <a:lnTo>
                    <a:pt x="2506" y="510"/>
                  </a:lnTo>
                  <a:lnTo>
                    <a:pt x="2514" y="484"/>
                  </a:lnTo>
                  <a:lnTo>
                    <a:pt x="2518" y="458"/>
                  </a:lnTo>
                  <a:lnTo>
                    <a:pt x="2520" y="432"/>
                  </a:lnTo>
                  <a:lnTo>
                    <a:pt x="2520" y="432"/>
                  </a:lnTo>
                  <a:lnTo>
                    <a:pt x="2518" y="412"/>
                  </a:lnTo>
                  <a:lnTo>
                    <a:pt x="2514" y="394"/>
                  </a:lnTo>
                  <a:lnTo>
                    <a:pt x="2508" y="376"/>
                  </a:lnTo>
                  <a:lnTo>
                    <a:pt x="2500" y="358"/>
                  </a:lnTo>
                  <a:lnTo>
                    <a:pt x="2492" y="342"/>
                  </a:lnTo>
                  <a:lnTo>
                    <a:pt x="2480" y="326"/>
                  </a:lnTo>
                  <a:lnTo>
                    <a:pt x="2468" y="310"/>
                  </a:lnTo>
                  <a:lnTo>
                    <a:pt x="2456" y="294"/>
                  </a:lnTo>
                  <a:lnTo>
                    <a:pt x="2424" y="266"/>
                  </a:lnTo>
                  <a:lnTo>
                    <a:pt x="2388" y="238"/>
                  </a:lnTo>
                  <a:lnTo>
                    <a:pt x="2350" y="212"/>
                  </a:lnTo>
                  <a:lnTo>
                    <a:pt x="2308" y="190"/>
                  </a:lnTo>
                  <a:lnTo>
                    <a:pt x="2266" y="168"/>
                  </a:lnTo>
                  <a:lnTo>
                    <a:pt x="2220" y="148"/>
                  </a:lnTo>
                  <a:lnTo>
                    <a:pt x="2176" y="132"/>
                  </a:lnTo>
                  <a:lnTo>
                    <a:pt x="2130" y="116"/>
                  </a:lnTo>
                  <a:lnTo>
                    <a:pt x="2046" y="90"/>
                  </a:lnTo>
                  <a:lnTo>
                    <a:pt x="1972" y="70"/>
                  </a:lnTo>
                  <a:lnTo>
                    <a:pt x="1972" y="70"/>
                  </a:lnTo>
                  <a:lnTo>
                    <a:pt x="1918" y="58"/>
                  </a:lnTo>
                  <a:lnTo>
                    <a:pt x="1864" y="48"/>
                  </a:lnTo>
                  <a:lnTo>
                    <a:pt x="1810" y="38"/>
                  </a:lnTo>
                  <a:lnTo>
                    <a:pt x="1754" y="30"/>
                  </a:lnTo>
                  <a:lnTo>
                    <a:pt x="1640" y="16"/>
                  </a:lnTo>
                  <a:lnTo>
                    <a:pt x="1528" y="6"/>
                  </a:lnTo>
                  <a:lnTo>
                    <a:pt x="1416" y="2"/>
                  </a:lnTo>
                  <a:lnTo>
                    <a:pt x="1310" y="0"/>
                  </a:lnTo>
                  <a:lnTo>
                    <a:pt x="1210" y="0"/>
                  </a:lnTo>
                  <a:lnTo>
                    <a:pt x="1118" y="4"/>
                  </a:lnTo>
                  <a:lnTo>
                    <a:pt x="1118" y="4"/>
                  </a:lnTo>
                  <a:lnTo>
                    <a:pt x="940" y="16"/>
                  </a:lnTo>
                  <a:lnTo>
                    <a:pt x="854" y="22"/>
                  </a:lnTo>
                  <a:lnTo>
                    <a:pt x="768" y="32"/>
                  </a:lnTo>
                  <a:lnTo>
                    <a:pt x="682" y="44"/>
                  </a:lnTo>
                  <a:lnTo>
                    <a:pt x="598" y="60"/>
                  </a:lnTo>
                  <a:lnTo>
                    <a:pt x="512" y="78"/>
                  </a:lnTo>
                  <a:lnTo>
                    <a:pt x="470" y="90"/>
                  </a:lnTo>
                  <a:lnTo>
                    <a:pt x="428" y="102"/>
                  </a:lnTo>
                  <a:lnTo>
                    <a:pt x="428" y="102"/>
                  </a:lnTo>
                  <a:close/>
                </a:path>
              </a:pathLst>
            </a:cu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11" name="Freeform 22"/>
            <p:cNvSpPr>
              <a:spLocks/>
            </p:cNvSpPr>
            <p:nvPr/>
          </p:nvSpPr>
          <p:spPr bwMode="gray">
            <a:xfrm>
              <a:off x="3309369" y="1605393"/>
              <a:ext cx="4719515" cy="3784019"/>
            </a:xfrm>
            <a:custGeom>
              <a:avLst/>
              <a:gdLst/>
              <a:ahLst/>
              <a:cxnLst>
                <a:cxn ang="0">
                  <a:pos x="370" y="164"/>
                </a:cxn>
                <a:cxn ang="0">
                  <a:pos x="224" y="236"/>
                </a:cxn>
                <a:cxn ang="0">
                  <a:pos x="122" y="306"/>
                </a:cxn>
                <a:cxn ang="0">
                  <a:pos x="42" y="392"/>
                </a:cxn>
                <a:cxn ang="0">
                  <a:pos x="16" y="440"/>
                </a:cxn>
                <a:cxn ang="0">
                  <a:pos x="2" y="494"/>
                </a:cxn>
                <a:cxn ang="0">
                  <a:pos x="0" y="532"/>
                </a:cxn>
                <a:cxn ang="0">
                  <a:pos x="20" y="614"/>
                </a:cxn>
                <a:cxn ang="0">
                  <a:pos x="66" y="700"/>
                </a:cxn>
                <a:cxn ang="0">
                  <a:pos x="148" y="808"/>
                </a:cxn>
                <a:cxn ang="0">
                  <a:pos x="252" y="938"/>
                </a:cxn>
                <a:cxn ang="0">
                  <a:pos x="530" y="1340"/>
                </a:cxn>
                <a:cxn ang="0">
                  <a:pos x="800" y="1726"/>
                </a:cxn>
                <a:cxn ang="0">
                  <a:pos x="892" y="1874"/>
                </a:cxn>
                <a:cxn ang="0">
                  <a:pos x="986" y="2014"/>
                </a:cxn>
                <a:cxn ang="0">
                  <a:pos x="1046" y="2080"/>
                </a:cxn>
                <a:cxn ang="0">
                  <a:pos x="1084" y="2110"/>
                </a:cxn>
                <a:cxn ang="0">
                  <a:pos x="1174" y="2142"/>
                </a:cxn>
                <a:cxn ang="0">
                  <a:pos x="1282" y="2158"/>
                </a:cxn>
                <a:cxn ang="0">
                  <a:pos x="1396" y="2158"/>
                </a:cxn>
                <a:cxn ang="0">
                  <a:pos x="1502" y="2146"/>
                </a:cxn>
                <a:cxn ang="0">
                  <a:pos x="1588" y="2120"/>
                </a:cxn>
                <a:cxn ang="0">
                  <a:pos x="1628" y="2098"/>
                </a:cxn>
                <a:cxn ang="0">
                  <a:pos x="1686" y="2042"/>
                </a:cxn>
                <a:cxn ang="0">
                  <a:pos x="1762" y="1936"/>
                </a:cxn>
                <a:cxn ang="0">
                  <a:pos x="1866" y="1770"/>
                </a:cxn>
                <a:cxn ang="0">
                  <a:pos x="2038" y="1520"/>
                </a:cxn>
                <a:cxn ang="0">
                  <a:pos x="2442" y="938"/>
                </a:cxn>
                <a:cxn ang="0">
                  <a:pos x="2506" y="862"/>
                </a:cxn>
                <a:cxn ang="0">
                  <a:pos x="2610" y="732"/>
                </a:cxn>
                <a:cxn ang="0">
                  <a:pos x="2664" y="642"/>
                </a:cxn>
                <a:cxn ang="0">
                  <a:pos x="2692" y="552"/>
                </a:cxn>
                <a:cxn ang="0">
                  <a:pos x="2694" y="500"/>
                </a:cxn>
                <a:cxn ang="0">
                  <a:pos x="2678" y="438"/>
                </a:cxn>
                <a:cxn ang="0">
                  <a:pos x="2648" y="380"/>
                </a:cxn>
                <a:cxn ang="0">
                  <a:pos x="2604" y="330"/>
                </a:cxn>
                <a:cxn ang="0">
                  <a:pos x="2488" y="242"/>
                </a:cxn>
                <a:cxn ang="0">
                  <a:pos x="2346" y="174"/>
                </a:cxn>
                <a:cxn ang="0">
                  <a:pos x="2196" y="120"/>
                </a:cxn>
                <a:cxn ang="0">
                  <a:pos x="2046" y="80"/>
                </a:cxn>
                <a:cxn ang="0">
                  <a:pos x="1868" y="44"/>
                </a:cxn>
                <a:cxn ang="0">
                  <a:pos x="1628" y="12"/>
                </a:cxn>
                <a:cxn ang="0">
                  <a:pos x="1274" y="2"/>
                </a:cxn>
                <a:cxn ang="0">
                  <a:pos x="1066" y="14"/>
                </a:cxn>
                <a:cxn ang="0">
                  <a:pos x="792" y="46"/>
                </a:cxn>
                <a:cxn ang="0">
                  <a:pos x="526" y="108"/>
                </a:cxn>
                <a:cxn ang="0">
                  <a:pos x="438" y="138"/>
                </a:cxn>
              </a:cxnLst>
              <a:rect l="0" t="0" r="r" b="b"/>
              <a:pathLst>
                <a:path w="2694" h="2160">
                  <a:moveTo>
                    <a:pt x="438" y="138"/>
                  </a:moveTo>
                  <a:lnTo>
                    <a:pt x="438" y="138"/>
                  </a:lnTo>
                  <a:lnTo>
                    <a:pt x="370" y="164"/>
                  </a:lnTo>
                  <a:lnTo>
                    <a:pt x="296" y="198"/>
                  </a:lnTo>
                  <a:lnTo>
                    <a:pt x="260" y="216"/>
                  </a:lnTo>
                  <a:lnTo>
                    <a:pt x="224" y="236"/>
                  </a:lnTo>
                  <a:lnTo>
                    <a:pt x="188" y="258"/>
                  </a:lnTo>
                  <a:lnTo>
                    <a:pt x="154" y="280"/>
                  </a:lnTo>
                  <a:lnTo>
                    <a:pt x="122" y="306"/>
                  </a:lnTo>
                  <a:lnTo>
                    <a:pt x="92" y="332"/>
                  </a:lnTo>
                  <a:lnTo>
                    <a:pt x="66" y="362"/>
                  </a:lnTo>
                  <a:lnTo>
                    <a:pt x="42" y="392"/>
                  </a:lnTo>
                  <a:lnTo>
                    <a:pt x="34" y="408"/>
                  </a:lnTo>
                  <a:lnTo>
                    <a:pt x="24" y="424"/>
                  </a:lnTo>
                  <a:lnTo>
                    <a:pt x="16" y="440"/>
                  </a:lnTo>
                  <a:lnTo>
                    <a:pt x="10" y="458"/>
                  </a:lnTo>
                  <a:lnTo>
                    <a:pt x="6" y="476"/>
                  </a:lnTo>
                  <a:lnTo>
                    <a:pt x="2" y="494"/>
                  </a:lnTo>
                  <a:lnTo>
                    <a:pt x="0" y="512"/>
                  </a:lnTo>
                  <a:lnTo>
                    <a:pt x="0" y="532"/>
                  </a:lnTo>
                  <a:lnTo>
                    <a:pt x="0" y="532"/>
                  </a:lnTo>
                  <a:lnTo>
                    <a:pt x="2" y="558"/>
                  </a:lnTo>
                  <a:lnTo>
                    <a:pt x="10" y="586"/>
                  </a:lnTo>
                  <a:lnTo>
                    <a:pt x="20" y="614"/>
                  </a:lnTo>
                  <a:lnTo>
                    <a:pt x="32" y="642"/>
                  </a:lnTo>
                  <a:lnTo>
                    <a:pt x="48" y="670"/>
                  </a:lnTo>
                  <a:lnTo>
                    <a:pt x="66" y="700"/>
                  </a:lnTo>
                  <a:lnTo>
                    <a:pt x="84" y="728"/>
                  </a:lnTo>
                  <a:lnTo>
                    <a:pt x="104" y="756"/>
                  </a:lnTo>
                  <a:lnTo>
                    <a:pt x="148" y="808"/>
                  </a:lnTo>
                  <a:lnTo>
                    <a:pt x="188" y="858"/>
                  </a:lnTo>
                  <a:lnTo>
                    <a:pt x="224" y="902"/>
                  </a:lnTo>
                  <a:lnTo>
                    <a:pt x="252" y="938"/>
                  </a:lnTo>
                  <a:lnTo>
                    <a:pt x="252" y="938"/>
                  </a:lnTo>
                  <a:lnTo>
                    <a:pt x="398" y="1146"/>
                  </a:lnTo>
                  <a:lnTo>
                    <a:pt x="530" y="1340"/>
                  </a:lnTo>
                  <a:lnTo>
                    <a:pt x="662" y="1530"/>
                  </a:lnTo>
                  <a:lnTo>
                    <a:pt x="800" y="1726"/>
                  </a:lnTo>
                  <a:lnTo>
                    <a:pt x="800" y="1726"/>
                  </a:lnTo>
                  <a:lnTo>
                    <a:pt x="828" y="1768"/>
                  </a:lnTo>
                  <a:lnTo>
                    <a:pt x="858" y="1818"/>
                  </a:lnTo>
                  <a:lnTo>
                    <a:pt x="892" y="1874"/>
                  </a:lnTo>
                  <a:lnTo>
                    <a:pt x="928" y="1932"/>
                  </a:lnTo>
                  <a:lnTo>
                    <a:pt x="966" y="1988"/>
                  </a:lnTo>
                  <a:lnTo>
                    <a:pt x="986" y="2014"/>
                  </a:lnTo>
                  <a:lnTo>
                    <a:pt x="1006" y="2038"/>
                  </a:lnTo>
                  <a:lnTo>
                    <a:pt x="1026" y="2060"/>
                  </a:lnTo>
                  <a:lnTo>
                    <a:pt x="1046" y="2080"/>
                  </a:lnTo>
                  <a:lnTo>
                    <a:pt x="1064" y="2096"/>
                  </a:lnTo>
                  <a:lnTo>
                    <a:pt x="1084" y="2110"/>
                  </a:lnTo>
                  <a:lnTo>
                    <a:pt x="1084" y="2110"/>
                  </a:lnTo>
                  <a:lnTo>
                    <a:pt x="1112" y="2122"/>
                  </a:lnTo>
                  <a:lnTo>
                    <a:pt x="1142" y="2134"/>
                  </a:lnTo>
                  <a:lnTo>
                    <a:pt x="1174" y="2142"/>
                  </a:lnTo>
                  <a:lnTo>
                    <a:pt x="1208" y="2150"/>
                  </a:lnTo>
                  <a:lnTo>
                    <a:pt x="1244" y="2156"/>
                  </a:lnTo>
                  <a:lnTo>
                    <a:pt x="1282" y="2158"/>
                  </a:lnTo>
                  <a:lnTo>
                    <a:pt x="1320" y="2160"/>
                  </a:lnTo>
                  <a:lnTo>
                    <a:pt x="1358" y="2160"/>
                  </a:lnTo>
                  <a:lnTo>
                    <a:pt x="1396" y="2158"/>
                  </a:lnTo>
                  <a:lnTo>
                    <a:pt x="1432" y="2156"/>
                  </a:lnTo>
                  <a:lnTo>
                    <a:pt x="1468" y="2152"/>
                  </a:lnTo>
                  <a:lnTo>
                    <a:pt x="1502" y="2146"/>
                  </a:lnTo>
                  <a:lnTo>
                    <a:pt x="1534" y="2138"/>
                  </a:lnTo>
                  <a:lnTo>
                    <a:pt x="1562" y="2130"/>
                  </a:lnTo>
                  <a:lnTo>
                    <a:pt x="1588" y="2120"/>
                  </a:lnTo>
                  <a:lnTo>
                    <a:pt x="1610" y="2110"/>
                  </a:lnTo>
                  <a:lnTo>
                    <a:pt x="1610" y="2110"/>
                  </a:lnTo>
                  <a:lnTo>
                    <a:pt x="1628" y="2098"/>
                  </a:lnTo>
                  <a:lnTo>
                    <a:pt x="1648" y="2082"/>
                  </a:lnTo>
                  <a:lnTo>
                    <a:pt x="1666" y="2062"/>
                  </a:lnTo>
                  <a:lnTo>
                    <a:pt x="1686" y="2042"/>
                  </a:lnTo>
                  <a:lnTo>
                    <a:pt x="1704" y="2018"/>
                  </a:lnTo>
                  <a:lnTo>
                    <a:pt x="1724" y="1992"/>
                  </a:lnTo>
                  <a:lnTo>
                    <a:pt x="1762" y="1936"/>
                  </a:lnTo>
                  <a:lnTo>
                    <a:pt x="1798" y="1878"/>
                  </a:lnTo>
                  <a:lnTo>
                    <a:pt x="1834" y="1822"/>
                  </a:lnTo>
                  <a:lnTo>
                    <a:pt x="1866" y="1770"/>
                  </a:lnTo>
                  <a:lnTo>
                    <a:pt x="1894" y="1726"/>
                  </a:lnTo>
                  <a:lnTo>
                    <a:pt x="1894" y="1726"/>
                  </a:lnTo>
                  <a:lnTo>
                    <a:pt x="2038" y="1520"/>
                  </a:lnTo>
                  <a:lnTo>
                    <a:pt x="2168" y="1332"/>
                  </a:lnTo>
                  <a:lnTo>
                    <a:pt x="2298" y="1144"/>
                  </a:lnTo>
                  <a:lnTo>
                    <a:pt x="2442" y="938"/>
                  </a:lnTo>
                  <a:lnTo>
                    <a:pt x="2442" y="938"/>
                  </a:lnTo>
                  <a:lnTo>
                    <a:pt x="2470" y="904"/>
                  </a:lnTo>
                  <a:lnTo>
                    <a:pt x="2506" y="862"/>
                  </a:lnTo>
                  <a:lnTo>
                    <a:pt x="2548" y="814"/>
                  </a:lnTo>
                  <a:lnTo>
                    <a:pt x="2590" y="760"/>
                  </a:lnTo>
                  <a:lnTo>
                    <a:pt x="2610" y="732"/>
                  </a:lnTo>
                  <a:lnTo>
                    <a:pt x="2630" y="702"/>
                  </a:lnTo>
                  <a:lnTo>
                    <a:pt x="2648" y="672"/>
                  </a:lnTo>
                  <a:lnTo>
                    <a:pt x="2664" y="642"/>
                  </a:lnTo>
                  <a:lnTo>
                    <a:pt x="2676" y="612"/>
                  </a:lnTo>
                  <a:lnTo>
                    <a:pt x="2686" y="582"/>
                  </a:lnTo>
                  <a:lnTo>
                    <a:pt x="2692" y="552"/>
                  </a:lnTo>
                  <a:lnTo>
                    <a:pt x="2694" y="522"/>
                  </a:lnTo>
                  <a:lnTo>
                    <a:pt x="2694" y="522"/>
                  </a:lnTo>
                  <a:lnTo>
                    <a:pt x="2694" y="500"/>
                  </a:lnTo>
                  <a:lnTo>
                    <a:pt x="2690" y="478"/>
                  </a:lnTo>
                  <a:lnTo>
                    <a:pt x="2684" y="458"/>
                  </a:lnTo>
                  <a:lnTo>
                    <a:pt x="2678" y="438"/>
                  </a:lnTo>
                  <a:lnTo>
                    <a:pt x="2670" y="418"/>
                  </a:lnTo>
                  <a:lnTo>
                    <a:pt x="2660" y="398"/>
                  </a:lnTo>
                  <a:lnTo>
                    <a:pt x="2648" y="380"/>
                  </a:lnTo>
                  <a:lnTo>
                    <a:pt x="2634" y="362"/>
                  </a:lnTo>
                  <a:lnTo>
                    <a:pt x="2620" y="346"/>
                  </a:lnTo>
                  <a:lnTo>
                    <a:pt x="2604" y="330"/>
                  </a:lnTo>
                  <a:lnTo>
                    <a:pt x="2568" y="298"/>
                  </a:lnTo>
                  <a:lnTo>
                    <a:pt x="2530" y="268"/>
                  </a:lnTo>
                  <a:lnTo>
                    <a:pt x="2488" y="242"/>
                  </a:lnTo>
                  <a:lnTo>
                    <a:pt x="2442" y="218"/>
                  </a:lnTo>
                  <a:lnTo>
                    <a:pt x="2394" y="194"/>
                  </a:lnTo>
                  <a:lnTo>
                    <a:pt x="2346" y="174"/>
                  </a:lnTo>
                  <a:lnTo>
                    <a:pt x="2296" y="154"/>
                  </a:lnTo>
                  <a:lnTo>
                    <a:pt x="2246" y="136"/>
                  </a:lnTo>
                  <a:lnTo>
                    <a:pt x="2196" y="120"/>
                  </a:lnTo>
                  <a:lnTo>
                    <a:pt x="2104" y="94"/>
                  </a:lnTo>
                  <a:lnTo>
                    <a:pt x="2104" y="94"/>
                  </a:lnTo>
                  <a:lnTo>
                    <a:pt x="2046" y="80"/>
                  </a:lnTo>
                  <a:lnTo>
                    <a:pt x="1988" y="66"/>
                  </a:lnTo>
                  <a:lnTo>
                    <a:pt x="1928" y="54"/>
                  </a:lnTo>
                  <a:lnTo>
                    <a:pt x="1868" y="44"/>
                  </a:lnTo>
                  <a:lnTo>
                    <a:pt x="1810" y="34"/>
                  </a:lnTo>
                  <a:lnTo>
                    <a:pt x="1750" y="26"/>
                  </a:lnTo>
                  <a:lnTo>
                    <a:pt x="1628" y="12"/>
                  </a:lnTo>
                  <a:lnTo>
                    <a:pt x="1508" y="4"/>
                  </a:lnTo>
                  <a:lnTo>
                    <a:pt x="1390" y="0"/>
                  </a:lnTo>
                  <a:lnTo>
                    <a:pt x="1274" y="2"/>
                  </a:lnTo>
                  <a:lnTo>
                    <a:pt x="1162" y="6"/>
                  </a:lnTo>
                  <a:lnTo>
                    <a:pt x="1162" y="6"/>
                  </a:lnTo>
                  <a:lnTo>
                    <a:pt x="1066" y="14"/>
                  </a:lnTo>
                  <a:lnTo>
                    <a:pt x="972" y="22"/>
                  </a:lnTo>
                  <a:lnTo>
                    <a:pt x="882" y="32"/>
                  </a:lnTo>
                  <a:lnTo>
                    <a:pt x="792" y="46"/>
                  </a:lnTo>
                  <a:lnTo>
                    <a:pt x="702" y="62"/>
                  </a:lnTo>
                  <a:lnTo>
                    <a:pt x="614" y="82"/>
                  </a:lnTo>
                  <a:lnTo>
                    <a:pt x="526" y="108"/>
                  </a:lnTo>
                  <a:lnTo>
                    <a:pt x="482" y="122"/>
                  </a:lnTo>
                  <a:lnTo>
                    <a:pt x="438" y="138"/>
                  </a:lnTo>
                  <a:lnTo>
                    <a:pt x="438" y="138"/>
                  </a:lnTo>
                  <a:close/>
                </a:path>
              </a:pathLst>
            </a:cu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</p:grpSp>
      <p:sp>
        <p:nvSpPr>
          <p:cNvPr id="12" name="SHP_218"/>
          <p:cNvSpPr>
            <a:spLocks noChangeArrowheads="1"/>
          </p:cNvSpPr>
          <p:nvPr/>
        </p:nvSpPr>
        <p:spPr bwMode="auto">
          <a:xfrm>
            <a:off x="1642720" y="5967015"/>
            <a:ext cx="5152963" cy="727188"/>
          </a:xfrm>
          <a:prstGeom prst="rect">
            <a:avLst/>
          </a:prstGeom>
          <a:noFill/>
          <a:ln w="6350">
            <a:noFill/>
          </a:ln>
          <a:extLst/>
        </p:spPr>
        <p:txBody>
          <a:bodyPr vert="horz" wrap="square" lIns="88900" tIns="88900" rIns="88900" bIns="88900" rtlCol="0" anchor="ctr">
            <a:noAutofit/>
          </a:bodyPr>
          <a:lstStyle/>
          <a:p>
            <a:pPr algn="ctr">
              <a:lnSpc>
                <a:spcPct val="106000"/>
              </a:lnSpc>
            </a:pPr>
            <a:r>
              <a:rPr lang="en-US" sz="2800" b="1" dirty="0" smtClean="0"/>
              <a:t>Random </a:t>
            </a:r>
            <a:r>
              <a:rPr lang="en-US" sz="2800" b="1" dirty="0" smtClean="0"/>
              <a:t>Forest  </a:t>
            </a:r>
            <a:endParaRPr lang="en-US" sz="2800" b="1" dirty="0"/>
          </a:p>
        </p:txBody>
      </p:sp>
      <p:sp>
        <p:nvSpPr>
          <p:cNvPr id="16" name="Down Arrow 15"/>
          <p:cNvSpPr/>
          <p:nvPr/>
        </p:nvSpPr>
        <p:spPr>
          <a:xfrm>
            <a:off x="3891019" y="5340936"/>
            <a:ext cx="656367" cy="5096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0964535"/>
              </p:ext>
            </p:extLst>
          </p:nvPr>
        </p:nvGraphicFramePr>
        <p:xfrm>
          <a:off x="7783953" y="2896299"/>
          <a:ext cx="2655970" cy="205668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220772"/>
                <a:gridCol w="1435198"/>
              </a:tblGrid>
              <a:tr h="497315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Imbalanced Classes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97315"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Ontime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82.8%</a:t>
                      </a:r>
                      <a:endParaRPr lang="en-US" dirty="0"/>
                    </a:p>
                  </a:txBody>
                  <a:tcPr anchor="ctr"/>
                </a:tc>
              </a:tr>
              <a:tr h="497315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Delayed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14.0%</a:t>
                      </a:r>
                      <a:endParaRPr lang="en-US" dirty="0"/>
                    </a:p>
                  </a:txBody>
                  <a:tcPr anchor="ctr"/>
                </a:tc>
              </a:tr>
              <a:tr h="564739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Cancelled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3.2%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  <p:grpSp>
        <p:nvGrpSpPr>
          <p:cNvPr id="20" name="Group 19"/>
          <p:cNvGrpSpPr/>
          <p:nvPr/>
        </p:nvGrpSpPr>
        <p:grpSpPr>
          <a:xfrm>
            <a:off x="5193030" y="5059342"/>
            <a:ext cx="3067665" cy="1545797"/>
            <a:chOff x="5193030" y="5059342"/>
            <a:chExt cx="3067665" cy="1545797"/>
          </a:xfrm>
        </p:grpSpPr>
        <p:sp>
          <p:nvSpPr>
            <p:cNvPr id="14" name="Right Arrow 13"/>
            <p:cNvSpPr/>
            <p:nvPr/>
          </p:nvSpPr>
          <p:spPr>
            <a:xfrm rot="7655384">
              <a:off x="6876481" y="5212033"/>
              <a:ext cx="991553" cy="686172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93030" y="6056078"/>
              <a:ext cx="3067665" cy="549061"/>
            </a:xfrm>
            <a:prstGeom prst="rect">
              <a:avLst/>
            </a:prstGeom>
            <a:noFill/>
            <a:ln w="6350">
              <a:noFill/>
            </a:ln>
          </p:spPr>
          <p:txBody>
            <a:bodyPr vert="horz" wrap="square" lIns="88900" tIns="88900" rIns="88900" bIns="88900" rtlCol="0" anchor="ctr">
              <a:noAutofit/>
            </a:bodyPr>
            <a:lstStyle>
              <a:defPPr>
                <a:defRPr lang="en-US"/>
              </a:defPPr>
              <a:lvl1pPr algn="ctr">
                <a:lnSpc>
                  <a:spcPct val="106000"/>
                </a:lnSpc>
                <a:defRPr sz="2800" b="1"/>
              </a:lvl1pPr>
            </a:lstStyle>
            <a:p>
              <a:r>
                <a:rPr lang="en-US" dirty="0"/>
                <a:t>with </a:t>
              </a:r>
              <a:r>
                <a:rPr lang="en-US" dirty="0" err="1"/>
                <a:t>Upsampling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26537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2" animBg="1"/>
      <p:bldP spid="12" grpId="0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Results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0" y="1404937"/>
            <a:ext cx="5638800" cy="508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658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Test Results - Examples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838200" y="1392492"/>
            <a:ext cx="3967264" cy="3459088"/>
            <a:chOff x="838200" y="1410084"/>
            <a:chExt cx="3967264" cy="3459088"/>
          </a:xfrm>
        </p:grpSpPr>
        <p:sp>
          <p:nvSpPr>
            <p:cNvPr id="11" name="TextBox 10"/>
            <p:cNvSpPr txBox="1"/>
            <p:nvPr/>
          </p:nvSpPr>
          <p:spPr>
            <a:xfrm>
              <a:off x="838200" y="1410084"/>
              <a:ext cx="37097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solidFill>
                    <a:schemeClr val="accent6"/>
                  </a:solidFill>
                </a:rPr>
                <a:t>Flight A </a:t>
              </a:r>
              <a:endParaRPr lang="en-US" sz="2800" dirty="0">
                <a:solidFill>
                  <a:schemeClr val="accent6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38200" y="2006850"/>
              <a:ext cx="3967264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Tuesday, Jan 27 in the morning</a:t>
              </a:r>
            </a:p>
            <a:p>
              <a:r>
                <a:rPr lang="en-US" sz="2000" dirty="0" smtClean="0"/>
                <a:t>American Airlines</a:t>
              </a:r>
            </a:p>
            <a:p>
              <a:r>
                <a:rPr lang="en-US" sz="2000" dirty="0" smtClean="0"/>
                <a:t>From LGA to ORD</a:t>
              </a:r>
            </a:p>
            <a:p>
              <a:r>
                <a:rPr lang="en-US" sz="2000" dirty="0" smtClean="0"/>
                <a:t>Weather Conditions:</a:t>
              </a:r>
            </a:p>
            <a:p>
              <a:pPr marL="285750" indent="-285750">
                <a:buFont typeface="Arial" charset="0"/>
                <a:buChar char="•"/>
              </a:pPr>
              <a:r>
                <a:rPr lang="en-US" sz="2000" dirty="0" smtClean="0"/>
                <a:t>Snow: 5 inches</a:t>
              </a:r>
            </a:p>
            <a:p>
              <a:pPr marL="285750" indent="-285750">
                <a:buFont typeface="Arial" charset="0"/>
                <a:buChar char="•"/>
              </a:pPr>
              <a:r>
                <a:rPr lang="en-US" sz="2000" dirty="0" smtClean="0"/>
                <a:t>Precipitation: 0.25 inches</a:t>
              </a:r>
            </a:p>
            <a:p>
              <a:pPr marL="285750" indent="-285750">
                <a:buFont typeface="Arial" charset="0"/>
                <a:buChar char="•"/>
              </a:pPr>
              <a:r>
                <a:rPr lang="en-US" sz="2000" dirty="0" err="1" smtClean="0"/>
                <a:t>Avg</a:t>
              </a:r>
              <a:r>
                <a:rPr lang="en-US" sz="2000" dirty="0" smtClean="0"/>
                <a:t> Wind Speed: 16.55 mph</a:t>
              </a:r>
            </a:p>
            <a:p>
              <a:pPr marL="285750" indent="-285750">
                <a:buFont typeface="Arial" charset="0"/>
                <a:buChar char="•"/>
              </a:pPr>
              <a:r>
                <a:rPr lang="en-US" sz="2000" dirty="0" smtClean="0"/>
                <a:t>Temperature: 24 F</a:t>
              </a:r>
            </a:p>
            <a:p>
              <a:pPr marL="285750" indent="-285750">
                <a:buFont typeface="Arial" charset="0"/>
                <a:buChar char="•"/>
              </a:pPr>
              <a:r>
                <a:rPr lang="en-US" sz="2000" dirty="0" smtClean="0"/>
                <a:t>Heavy Fog</a:t>
              </a:r>
            </a:p>
          </p:txBody>
        </p:sp>
      </p:grp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8143299"/>
              </p:ext>
            </p:extLst>
          </p:nvPr>
        </p:nvGraphicFramePr>
        <p:xfrm>
          <a:off x="838200" y="4959588"/>
          <a:ext cx="4336915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1399"/>
                <a:gridCol w="1400190"/>
                <a:gridCol w="1285326"/>
              </a:tblGrid>
              <a:tr h="326420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b="1" dirty="0" smtClean="0">
                          <a:effectLst/>
                        </a:rPr>
                        <a:t>Prediction Model</a:t>
                      </a:r>
                    </a:p>
                  </a:txBody>
                  <a:tcPr marL="63644" marR="63644" anchor="ctr"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</a:tr>
              <a:tr h="32642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smtClean="0">
                          <a:effectLst/>
                        </a:rPr>
                        <a:t>Cancelled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smtClean="0">
                          <a:effectLst/>
                        </a:rPr>
                        <a:t>Delayed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 smtClean="0">
                          <a:effectLst/>
                        </a:rPr>
                        <a:t>Ontime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</a:tr>
              <a:tr h="166157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100%</a:t>
                      </a:r>
                      <a:endParaRPr lang="en-US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0</a:t>
                      </a:r>
                      <a:endParaRPr lang="en-US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0</a:t>
                      </a:r>
                      <a:endParaRPr lang="mr-IN" dirty="0">
                        <a:effectLst/>
                      </a:endParaRPr>
                    </a:p>
                  </a:txBody>
                  <a:tcPr marL="63644" marR="63644" anchor="ctr"/>
                </a:tc>
              </a:tr>
            </a:tbl>
          </a:graphicData>
        </a:graphic>
      </p:graphicFrame>
      <p:grpSp>
        <p:nvGrpSpPr>
          <p:cNvPr id="30" name="Group 29"/>
          <p:cNvGrpSpPr/>
          <p:nvPr/>
        </p:nvGrpSpPr>
        <p:grpSpPr>
          <a:xfrm>
            <a:off x="6407669" y="1398131"/>
            <a:ext cx="5322247" cy="3077765"/>
            <a:chOff x="6869753" y="1410084"/>
            <a:chExt cx="5322247" cy="3077765"/>
          </a:xfrm>
        </p:grpSpPr>
        <p:sp>
          <p:nvSpPr>
            <p:cNvPr id="25" name="TextBox 24"/>
            <p:cNvSpPr txBox="1"/>
            <p:nvPr/>
          </p:nvSpPr>
          <p:spPr>
            <a:xfrm>
              <a:off x="6869753" y="1410084"/>
              <a:ext cx="386026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solidFill>
                    <a:schemeClr val="accent6"/>
                  </a:solidFill>
                </a:rPr>
                <a:t>Flight B</a:t>
              </a:r>
              <a:endParaRPr lang="en-US" sz="2800" dirty="0">
                <a:solidFill>
                  <a:schemeClr val="accent6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869753" y="1933304"/>
              <a:ext cx="5322247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Saturday, Jan 3 - early evening</a:t>
              </a:r>
            </a:p>
            <a:p>
              <a:r>
                <a:rPr lang="en-US" sz="2000" dirty="0" err="1" smtClean="0"/>
                <a:t>Jetblue</a:t>
              </a:r>
              <a:endParaRPr lang="en-US" sz="2000" dirty="0" smtClean="0"/>
            </a:p>
            <a:p>
              <a:r>
                <a:rPr lang="en-US" sz="2000" dirty="0" smtClean="0"/>
                <a:t>From EWR to MCO</a:t>
              </a:r>
            </a:p>
            <a:p>
              <a:r>
                <a:rPr lang="en-US" sz="2000" dirty="0" smtClean="0"/>
                <a:t>Weather Conditions:</a:t>
              </a:r>
            </a:p>
            <a:p>
              <a:pPr marL="342900" indent="-342900">
                <a:buFont typeface="Arial" charset="0"/>
                <a:buChar char="•"/>
              </a:pPr>
              <a:r>
                <a:rPr lang="en-US" sz="2000" dirty="0" smtClean="0"/>
                <a:t>Snow: 0.6 inches</a:t>
              </a:r>
            </a:p>
            <a:p>
              <a:pPr marL="342900" indent="-342900">
                <a:buFont typeface="Arial" charset="0"/>
                <a:buChar char="•"/>
              </a:pPr>
              <a:r>
                <a:rPr lang="en-US" sz="2000" dirty="0" smtClean="0"/>
                <a:t>Precipitation: 0.79</a:t>
              </a:r>
            </a:p>
            <a:p>
              <a:pPr marL="285750" indent="-285750">
                <a:buFont typeface="Arial" charset="0"/>
                <a:buChar char="•"/>
              </a:pPr>
              <a:r>
                <a:rPr lang="en-US" sz="2000" dirty="0" err="1" smtClean="0"/>
                <a:t>Avg</a:t>
              </a:r>
              <a:r>
                <a:rPr lang="en-US" sz="2000" dirty="0" smtClean="0"/>
                <a:t> Wind Speed: 6.93 mph</a:t>
              </a:r>
            </a:p>
            <a:p>
              <a:pPr marL="285750" indent="-285750">
                <a:buFont typeface="Arial" charset="0"/>
                <a:buChar char="•"/>
              </a:pPr>
              <a:r>
                <a:rPr lang="en-US" sz="2000" dirty="0" smtClean="0"/>
                <a:t>Temperature: 34F</a:t>
              </a:r>
            </a:p>
          </p:txBody>
        </p:sp>
      </p:grpSp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4771291"/>
              </p:ext>
            </p:extLst>
          </p:nvPr>
        </p:nvGraphicFramePr>
        <p:xfrm>
          <a:off x="6407669" y="4913207"/>
          <a:ext cx="4336915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1399"/>
                <a:gridCol w="1400190"/>
                <a:gridCol w="1285326"/>
              </a:tblGrid>
              <a:tr h="326420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b="1" dirty="0" smtClean="0">
                          <a:effectLst/>
                        </a:rPr>
                        <a:t>Prediction Model</a:t>
                      </a:r>
                    </a:p>
                  </a:txBody>
                  <a:tcPr marL="63644" marR="63644" anchor="ctr"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</a:tr>
              <a:tr h="32642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smtClean="0">
                          <a:effectLst/>
                        </a:rPr>
                        <a:t>Cancelled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smtClean="0">
                          <a:effectLst/>
                        </a:rPr>
                        <a:t>Delayed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 smtClean="0">
                          <a:effectLst/>
                        </a:rPr>
                        <a:t>Ontime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</a:tr>
              <a:tr h="166157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14%</a:t>
                      </a:r>
                      <a:endParaRPr lang="en-US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62%</a:t>
                      </a:r>
                      <a:endParaRPr lang="en-US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24%</a:t>
                      </a:r>
                      <a:endParaRPr lang="mr-IN" dirty="0">
                        <a:effectLst/>
                      </a:endParaRPr>
                    </a:p>
                  </a:txBody>
                  <a:tcPr marL="63644" marR="63644" anchor="ctr"/>
                </a:tc>
              </a:tr>
            </a:tbl>
          </a:graphicData>
        </a:graphic>
      </p:graphicFrame>
      <p:sp>
        <p:nvSpPr>
          <p:cNvPr id="28" name="TextBox 27"/>
          <p:cNvSpPr txBox="1"/>
          <p:nvPr/>
        </p:nvSpPr>
        <p:spPr>
          <a:xfrm>
            <a:off x="2440405" y="1461844"/>
            <a:ext cx="1313448" cy="40011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Cancelled</a:t>
            </a:r>
            <a:endParaRPr lang="en-US" sz="20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7919402" y="1478680"/>
            <a:ext cx="1313448" cy="40011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Delayed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7406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-932128" y="13692649"/>
          <a:ext cx="10515123" cy="475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0084"/>
                <a:gridCol w="787841"/>
                <a:gridCol w="648201"/>
                <a:gridCol w="632684"/>
                <a:gridCol w="723025"/>
                <a:gridCol w="850619"/>
                <a:gridCol w="715599"/>
                <a:gridCol w="1281040"/>
                <a:gridCol w="152688"/>
                <a:gridCol w="532352"/>
                <a:gridCol w="514208"/>
                <a:gridCol w="678415"/>
                <a:gridCol w="890397"/>
                <a:gridCol w="754951"/>
                <a:gridCol w="693019"/>
              </a:tblGrid>
              <a:tr h="5603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A</a:t>
                      </a:r>
                      <a:r>
                        <a:rPr lang="en-US" b="1" dirty="0" smtClean="0">
                          <a:effectLst/>
                        </a:rPr>
                        <a:t>irline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smtClean="0">
                          <a:effectLst/>
                        </a:rPr>
                        <a:t>Day 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smtClean="0">
                          <a:effectLst/>
                        </a:rPr>
                        <a:t>Month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smtClean="0">
                          <a:effectLst/>
                        </a:rPr>
                        <a:t>Time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smtClean="0">
                          <a:effectLst/>
                        </a:rPr>
                        <a:t>Origin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 smtClean="0">
                          <a:effectLst/>
                        </a:rPr>
                        <a:t>Dest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 smtClean="0">
                          <a:effectLst/>
                        </a:rPr>
                        <a:t>Dist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smtClean="0">
                          <a:effectLst/>
                        </a:rPr>
                        <a:t>Snow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smtClean="0">
                          <a:effectLst/>
                        </a:rPr>
                        <a:t>Rain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smtClean="0">
                          <a:effectLst/>
                        </a:rPr>
                        <a:t>Wind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smtClean="0">
                          <a:effectLst/>
                        </a:rPr>
                        <a:t>Temp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smtClean="0">
                          <a:effectLst/>
                        </a:rPr>
                        <a:t>Heavy Fog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 smtClean="0">
                          <a:effectLst/>
                        </a:rPr>
                        <a:t>Prob</a:t>
                      </a:r>
                      <a:endParaRPr lang="en-US" b="1" dirty="0" smtClean="0">
                        <a:effectLst/>
                      </a:endParaRPr>
                    </a:p>
                    <a:p>
                      <a:pPr algn="ctr" fontAlgn="ctr"/>
                      <a:r>
                        <a:rPr lang="en-US" b="1" dirty="0" smtClean="0">
                          <a:effectLst/>
                        </a:rPr>
                        <a:t>(cancelled)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 smtClean="0">
                          <a:effectLst/>
                        </a:rPr>
                        <a:t>Prob</a:t>
                      </a:r>
                      <a:endParaRPr lang="en-US" b="1" dirty="0" smtClean="0">
                        <a:effectLst/>
                      </a:endParaRPr>
                    </a:p>
                    <a:p>
                      <a:pPr algn="ctr" fontAlgn="ctr"/>
                      <a:r>
                        <a:rPr lang="en-US" b="1" dirty="0" smtClean="0">
                          <a:effectLst/>
                        </a:rPr>
                        <a:t>(delayed)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 smtClean="0">
                          <a:effectLst/>
                        </a:rPr>
                        <a:t>Prob</a:t>
                      </a:r>
                      <a:endParaRPr lang="en-US" b="1" dirty="0" smtClean="0">
                        <a:effectLst/>
                      </a:endParaRPr>
                    </a:p>
                    <a:p>
                      <a:pPr algn="ctr" fontAlgn="ctr"/>
                      <a:r>
                        <a:rPr lang="en-US" b="1" dirty="0" smtClean="0">
                          <a:effectLst/>
                        </a:rPr>
                        <a:t>(</a:t>
                      </a:r>
                      <a:r>
                        <a:rPr lang="en-US" b="1" dirty="0" err="1" smtClean="0">
                          <a:effectLst/>
                        </a:rPr>
                        <a:t>ontime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</a:tr>
              <a:tr h="224143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AA</a:t>
                      </a:r>
                      <a:endParaRPr lang="en-US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Tues</a:t>
                      </a:r>
                      <a:endParaRPr lang="mr-IN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Jan</a:t>
                      </a:r>
                      <a:endParaRPr lang="mr-IN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AM</a:t>
                      </a:r>
                      <a:endParaRPr lang="en-US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LGA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dirty="0" smtClean="0">
                          <a:effectLst/>
                        </a:rPr>
                        <a:t>ORD</a:t>
                      </a:r>
                      <a:endParaRPr lang="is-IS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dirty="0">
                          <a:effectLst/>
                        </a:rPr>
                        <a:t>733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b-NO">
                          <a:effectLst/>
                        </a:rPr>
                        <a:t>5.0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b-NO" dirty="0">
                          <a:effectLst/>
                        </a:rPr>
                        <a:t>0.25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r-HR" dirty="0">
                          <a:effectLst/>
                        </a:rPr>
                        <a:t>16.55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dirty="0">
                          <a:effectLst/>
                        </a:rPr>
                        <a:t>24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True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100%</a:t>
                      </a:r>
                      <a:endParaRPr lang="en-US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0</a:t>
                      </a:r>
                      <a:endParaRPr lang="en-US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0</a:t>
                      </a:r>
                      <a:endParaRPr lang="mr-IN" dirty="0">
                        <a:effectLst/>
                      </a:endParaRPr>
                    </a:p>
                  </a:txBody>
                  <a:tcPr marL="63644" marR="63644" anchor="ctr"/>
                </a:tc>
              </a:tr>
              <a:tr h="224143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AA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Wed</a:t>
                      </a:r>
                      <a:endParaRPr lang="mr-IN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Jul</a:t>
                      </a:r>
                      <a:endParaRPr lang="mr-IN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AM</a:t>
                      </a:r>
                      <a:endParaRPr lang="en-US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LGA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dirty="0" smtClean="0">
                          <a:effectLst/>
                        </a:rPr>
                        <a:t>DCA</a:t>
                      </a:r>
                      <a:endParaRPr lang="cs-CZ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dirty="0">
                          <a:effectLst/>
                        </a:rPr>
                        <a:t>214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b-NO">
                          <a:effectLst/>
                        </a:rPr>
                        <a:t>0.0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b-NO" dirty="0">
                          <a:effectLst/>
                        </a:rPr>
                        <a:t>0.35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b-NO" dirty="0">
                          <a:effectLst/>
                        </a:rPr>
                        <a:t>10.51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76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False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36%</a:t>
                      </a:r>
                      <a:endParaRPr lang="en-US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23%</a:t>
                      </a:r>
                      <a:endParaRPr lang="en-US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dirty="0" smtClean="0">
                          <a:effectLst/>
                        </a:rPr>
                        <a:t>41%</a:t>
                      </a:r>
                      <a:endParaRPr lang="pt-BR" dirty="0">
                        <a:effectLst/>
                      </a:endParaRPr>
                    </a:p>
                  </a:txBody>
                  <a:tcPr marL="63644" marR="63644" anchor="ctr"/>
                </a:tc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B6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Sun</a:t>
                      </a:r>
                      <a:endParaRPr lang="mr-IN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Mar</a:t>
                      </a:r>
                      <a:endParaRPr lang="mr-IN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Early PM</a:t>
                      </a:r>
                      <a:endParaRPr lang="en-US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JFK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dirty="0" smtClean="0">
                          <a:effectLst/>
                        </a:rPr>
                        <a:t>PWM</a:t>
                      </a:r>
                      <a:endParaRPr lang="is-IS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dirty="0">
                          <a:effectLst/>
                        </a:rPr>
                        <a:t>273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b-NO">
                          <a:effectLst/>
                        </a:rPr>
                        <a:t>0.0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b-NO">
                          <a:effectLst/>
                        </a:rPr>
                        <a:t>0.00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r-HR">
                          <a:effectLst/>
                        </a:rPr>
                        <a:t>20.13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45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False</a:t>
                      </a: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56%</a:t>
                      </a:r>
                      <a:endParaRPr lang="en-US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31%</a:t>
                      </a:r>
                      <a:endParaRPr lang="en-US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dirty="0" smtClean="0">
                          <a:effectLst/>
                        </a:rPr>
                        <a:t>13%</a:t>
                      </a:r>
                      <a:endParaRPr lang="pt-BR" dirty="0">
                        <a:effectLst/>
                      </a:endParaRPr>
                    </a:p>
                  </a:txBody>
                  <a:tcPr marL="63644" marR="63644" anchor="ctr"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3021926" y="13545971"/>
          <a:ext cx="7883390" cy="67179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48242"/>
                <a:gridCol w="2338664"/>
                <a:gridCol w="1848242"/>
                <a:gridCol w="1848242"/>
              </a:tblGrid>
              <a:tr h="19934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Airline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>
                    <a:solidFill>
                      <a:srgbClr val="0097A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 dirty="0">
                          <a:effectLst/>
                        </a:rPr>
                        <a:t>AA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AA</a:t>
                      </a:r>
                      <a:endParaRPr lang="en-US" sz="13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B6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</a:tr>
              <a:tr h="19934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Day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>
                    <a:solidFill>
                      <a:srgbClr val="0097A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 dirty="0">
                          <a:effectLst/>
                        </a:rPr>
                        <a:t>Tues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Wed</a:t>
                      </a:r>
                      <a:endParaRPr lang="en-US" sz="13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Sun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</a:tr>
              <a:tr h="19934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Month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>
                    <a:solidFill>
                      <a:srgbClr val="0097A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Jan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Jul</a:t>
                      </a:r>
                      <a:endParaRPr lang="en-US" sz="13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Mar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</a:tr>
              <a:tr h="19934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Time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>
                    <a:solidFill>
                      <a:srgbClr val="0097A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AM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AM</a:t>
                      </a:r>
                      <a:endParaRPr lang="en-US" sz="13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Early PM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</a:tr>
              <a:tr h="19934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solidFill>
                            <a:schemeClr val="bg1"/>
                          </a:solidFill>
                          <a:effectLst/>
                        </a:rPr>
                        <a:t>Origin</a:t>
                      </a:r>
                      <a:endParaRPr lang="en-US" sz="2400" b="1" i="0" u="none" strike="noStrike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>
                    <a:solidFill>
                      <a:srgbClr val="0097A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LGA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LGA</a:t>
                      </a:r>
                      <a:endParaRPr lang="en-US" sz="13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JFK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</a:tr>
              <a:tr h="19934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solidFill>
                            <a:schemeClr val="bg1"/>
                          </a:solidFill>
                          <a:effectLst/>
                        </a:rPr>
                        <a:t>Dest</a:t>
                      </a:r>
                      <a:endParaRPr lang="en-US" sz="2400" b="1" i="0" u="none" strike="noStrike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>
                    <a:solidFill>
                      <a:srgbClr val="0097A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ORD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DCA</a:t>
                      </a:r>
                      <a:endParaRPr lang="en-US" sz="13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PWM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</a:tr>
              <a:tr h="19934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solidFill>
                            <a:schemeClr val="bg1"/>
                          </a:solidFill>
                          <a:effectLst/>
                        </a:rPr>
                        <a:t>Dist</a:t>
                      </a:r>
                      <a:endParaRPr lang="en-US" sz="2400" b="1" i="0" u="none" strike="noStrike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>
                    <a:solidFill>
                      <a:srgbClr val="0097A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s-IS" sz="1300" u="none" strike="noStrike">
                          <a:effectLst/>
                        </a:rPr>
                        <a:t>733</a:t>
                      </a:r>
                      <a:endParaRPr lang="is-I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cs-CZ" sz="1300" u="none" strike="noStrike">
                          <a:effectLst/>
                        </a:rPr>
                        <a:t>214</a:t>
                      </a:r>
                      <a:endParaRPr lang="cs-CZ" sz="13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s-IS" sz="1300" u="none" strike="noStrike">
                          <a:effectLst/>
                        </a:rPr>
                        <a:t>273</a:t>
                      </a:r>
                      <a:endParaRPr lang="is-I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</a:tr>
              <a:tr h="19934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Snow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>
                    <a:solidFill>
                      <a:srgbClr val="0097A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5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0</a:t>
                      </a:r>
                      <a:endParaRPr lang="en-US" sz="13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0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</a:tr>
              <a:tr h="19934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solidFill>
                            <a:schemeClr val="bg1"/>
                          </a:solidFill>
                          <a:effectLst/>
                        </a:rPr>
                        <a:t>Rain</a:t>
                      </a:r>
                      <a:endParaRPr lang="en-US" sz="2400" b="1" i="0" u="none" strike="noStrike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>
                    <a:solidFill>
                      <a:srgbClr val="0097A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b-NO" sz="1300" u="none" strike="noStrike">
                          <a:effectLst/>
                        </a:rPr>
                        <a:t>0.25</a:t>
                      </a:r>
                      <a:endParaRPr lang="nb-NO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b-NO" sz="1300" u="none" strike="noStrike">
                          <a:effectLst/>
                        </a:rPr>
                        <a:t>0.35</a:t>
                      </a:r>
                      <a:endParaRPr lang="nb-NO" sz="13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0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</a:tr>
              <a:tr h="19934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solidFill>
                            <a:schemeClr val="bg1"/>
                          </a:solidFill>
                          <a:effectLst/>
                        </a:rPr>
                        <a:t>Wind</a:t>
                      </a:r>
                      <a:endParaRPr lang="en-US" sz="2400" b="1" i="0" u="none" strike="noStrike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>
                    <a:solidFill>
                      <a:srgbClr val="0097A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hr-HR" sz="1300" u="none" strike="noStrike">
                          <a:effectLst/>
                        </a:rPr>
                        <a:t>16.55</a:t>
                      </a:r>
                      <a:endParaRPr lang="hr-HR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nb-NO" sz="1300" u="none" strike="noStrike">
                          <a:effectLst/>
                        </a:rPr>
                        <a:t>10.51</a:t>
                      </a:r>
                      <a:endParaRPr lang="nb-NO" sz="13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hr-HR" sz="1300" u="none" strike="noStrike">
                          <a:effectLst/>
                        </a:rPr>
                        <a:t>20.13</a:t>
                      </a:r>
                      <a:endParaRPr lang="hr-HR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</a:tr>
              <a:tr h="19934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Temp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>
                    <a:solidFill>
                      <a:srgbClr val="0097A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s-IS" sz="1300" u="none" strike="noStrike">
                          <a:effectLst/>
                        </a:rPr>
                        <a:t>24</a:t>
                      </a:r>
                      <a:endParaRPr lang="is-I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76</a:t>
                      </a:r>
                      <a:endParaRPr lang="en-US" sz="13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45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</a:tr>
              <a:tr h="27720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solidFill>
                            <a:schemeClr val="bg1"/>
                          </a:solidFill>
                          <a:effectLst/>
                        </a:rPr>
                        <a:t>Heavy Fog</a:t>
                      </a:r>
                      <a:endParaRPr lang="en-US" sz="2400" b="1" i="0" u="none" strike="noStrike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>
                    <a:solidFill>
                      <a:srgbClr val="0097A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TRUE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>
                          <a:effectLst/>
                        </a:rPr>
                        <a:t>FALSE</a:t>
                      </a:r>
                      <a:endParaRPr lang="en-US" sz="13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 dirty="0">
                          <a:effectLst/>
                        </a:rPr>
                        <a:t>FALSE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</a:tr>
              <a:tr h="41413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 dirty="0" err="1" smtClean="0">
                          <a:solidFill>
                            <a:schemeClr val="bg1"/>
                          </a:solidFill>
                          <a:effectLst/>
                        </a:rPr>
                        <a:t>Prob</a:t>
                      </a:r>
                      <a:endParaRPr lang="en-US" sz="2400" u="none" strike="noStrike" dirty="0" smtClean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algn="ctr" rtl="0" fontAlgn="ctr"/>
                      <a:r>
                        <a:rPr lang="en-US" sz="2400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(cancelled)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>
                    <a:solidFill>
                      <a:srgbClr val="0097A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mr-IN" sz="1300" u="none" strike="noStrike" dirty="0">
                          <a:effectLst/>
                        </a:rPr>
                        <a:t>100%</a:t>
                      </a:r>
                      <a:endParaRPr lang="mr-IN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mr-IN" sz="1300" u="none" strike="noStrike">
                          <a:effectLst/>
                        </a:rPr>
                        <a:t>36%</a:t>
                      </a:r>
                      <a:endParaRPr lang="mr-IN" sz="13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mr-IN" sz="1300" u="none" strike="noStrike">
                          <a:effectLst/>
                        </a:rPr>
                        <a:t>56%</a:t>
                      </a:r>
                      <a:endParaRPr lang="mr-IN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</a:tr>
              <a:tr h="39392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 dirty="0" err="1" smtClean="0">
                          <a:solidFill>
                            <a:schemeClr val="bg1"/>
                          </a:solidFill>
                          <a:effectLst/>
                        </a:rPr>
                        <a:t>Prob</a:t>
                      </a:r>
                      <a:endParaRPr lang="en-US" sz="2400" u="none" strike="noStrike" dirty="0" smtClean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algn="ctr" rtl="0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(delayed)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>
                    <a:solidFill>
                      <a:srgbClr val="0097A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 dirty="0">
                          <a:effectLst/>
                        </a:rPr>
                        <a:t>0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mr-IN" sz="1300" u="none" strike="noStrike">
                          <a:effectLst/>
                        </a:rPr>
                        <a:t>23%</a:t>
                      </a:r>
                      <a:endParaRPr lang="mr-IN" sz="13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mr-IN" sz="1300" u="none" strike="noStrike">
                          <a:effectLst/>
                        </a:rPr>
                        <a:t>31%</a:t>
                      </a:r>
                      <a:endParaRPr lang="mr-IN" sz="13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</a:tr>
              <a:tr h="39392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 dirty="0" err="1" smtClean="0">
                          <a:solidFill>
                            <a:schemeClr val="bg1"/>
                          </a:solidFill>
                          <a:effectLst/>
                        </a:rPr>
                        <a:t>Prob</a:t>
                      </a:r>
                      <a:endParaRPr lang="en-US" sz="2400" u="none" strike="noStrike" dirty="0" smtClean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algn="ctr" rtl="0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(</a:t>
                      </a:r>
                      <a:r>
                        <a:rPr lang="en-US" sz="2400" b="1" i="0" u="none" strike="noStrike" dirty="0" err="1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ontime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)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>
                    <a:solidFill>
                      <a:srgbClr val="0097A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u="none" strike="noStrike" dirty="0">
                          <a:effectLst/>
                        </a:rPr>
                        <a:t>0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mr-IN" sz="1300" u="none" strike="noStrike">
                          <a:effectLst/>
                        </a:rPr>
                        <a:t>41%</a:t>
                      </a:r>
                      <a:endParaRPr lang="mr-IN" sz="13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mr-IN" sz="1300" u="none" strike="noStrike" dirty="0">
                          <a:effectLst/>
                        </a:rPr>
                        <a:t>13%</a:t>
                      </a:r>
                      <a:endParaRPr lang="mr-IN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53" marR="8953" marT="8953" marB="0" anchor="ctr"/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Test Results - Limitations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9891132" y="3713356"/>
            <a:ext cx="557561" cy="301083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952684" y="1526147"/>
            <a:ext cx="3889816" cy="3059118"/>
            <a:chOff x="6431232" y="1444467"/>
            <a:chExt cx="3889816" cy="3059118"/>
          </a:xfrm>
        </p:grpSpPr>
        <p:sp>
          <p:nvSpPr>
            <p:cNvPr id="22" name="TextBox 21"/>
            <p:cNvSpPr txBox="1"/>
            <p:nvPr/>
          </p:nvSpPr>
          <p:spPr>
            <a:xfrm>
              <a:off x="6431232" y="1444467"/>
              <a:ext cx="13229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solidFill>
                    <a:schemeClr val="accent6"/>
                  </a:solidFill>
                </a:rPr>
                <a:t>Flight C</a:t>
              </a:r>
              <a:endParaRPr lang="en-US" sz="2800" dirty="0">
                <a:solidFill>
                  <a:schemeClr val="accent6"/>
                </a:solidFill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6431232" y="2256816"/>
              <a:ext cx="3889816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Wednesday, July 1 in the morning</a:t>
              </a:r>
            </a:p>
            <a:p>
              <a:r>
                <a:rPr lang="en-US" sz="2000" dirty="0" smtClean="0"/>
                <a:t>American Airlines</a:t>
              </a:r>
            </a:p>
            <a:p>
              <a:r>
                <a:rPr lang="en-US" sz="2000" dirty="0" smtClean="0"/>
                <a:t>From LGA to DCA</a:t>
              </a:r>
            </a:p>
            <a:p>
              <a:r>
                <a:rPr lang="en-US" sz="2000" dirty="0" smtClean="0"/>
                <a:t>Weather Conditions:</a:t>
              </a:r>
            </a:p>
            <a:p>
              <a:pPr marL="285750" indent="-285750">
                <a:buFont typeface="Arial" charset="0"/>
                <a:buChar char="•"/>
              </a:pPr>
              <a:r>
                <a:rPr lang="en-US" sz="2000" dirty="0" smtClean="0"/>
                <a:t>Precipitation: 0.35 inches</a:t>
              </a:r>
            </a:p>
            <a:p>
              <a:pPr marL="285750" indent="-285750">
                <a:buFont typeface="Arial" charset="0"/>
                <a:buChar char="•"/>
              </a:pPr>
              <a:r>
                <a:rPr lang="en-US" sz="2000" dirty="0" err="1" smtClean="0"/>
                <a:t>Avg</a:t>
              </a:r>
              <a:r>
                <a:rPr lang="en-US" sz="2000" dirty="0" smtClean="0"/>
                <a:t> Wind Speed: 10.51 mph</a:t>
              </a:r>
            </a:p>
            <a:p>
              <a:pPr marL="285750" indent="-285750">
                <a:buFont typeface="Arial" charset="0"/>
                <a:buChar char="•"/>
              </a:pPr>
              <a:r>
                <a:rPr lang="en-US" sz="2000" dirty="0" smtClean="0"/>
                <a:t>Temperature: 76 F</a:t>
              </a:r>
            </a:p>
          </p:txBody>
        </p:sp>
      </p:grp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1644090"/>
              </p:ext>
            </p:extLst>
          </p:nvPr>
        </p:nvGraphicFramePr>
        <p:xfrm>
          <a:off x="933314" y="4812839"/>
          <a:ext cx="4336915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1399"/>
                <a:gridCol w="1400190"/>
                <a:gridCol w="1285326"/>
              </a:tblGrid>
              <a:tr h="326420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b="1" dirty="0" smtClean="0">
                          <a:effectLst/>
                        </a:rPr>
                        <a:t>Prediction Model</a:t>
                      </a:r>
                    </a:p>
                  </a:txBody>
                  <a:tcPr marL="63644" marR="63644" anchor="ctr"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</a:tr>
              <a:tr h="32642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smtClean="0">
                          <a:effectLst/>
                        </a:rPr>
                        <a:t>Cancelled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smtClean="0">
                          <a:effectLst/>
                        </a:rPr>
                        <a:t>Delayed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 smtClean="0">
                          <a:effectLst/>
                        </a:rPr>
                        <a:t>Ontime</a:t>
                      </a:r>
                      <a:endParaRPr lang="en-US" b="1" dirty="0">
                        <a:effectLst/>
                      </a:endParaRPr>
                    </a:p>
                  </a:txBody>
                  <a:tcPr marL="63644" marR="63644" anchor="ctr"/>
                </a:tc>
              </a:tr>
              <a:tr h="166157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36%</a:t>
                      </a:r>
                      <a:endParaRPr lang="en-US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23%</a:t>
                      </a:r>
                      <a:endParaRPr lang="en-US" dirty="0">
                        <a:effectLst/>
                      </a:endParaRPr>
                    </a:p>
                  </a:txBody>
                  <a:tcPr marL="63644" marR="63644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smtClean="0">
                          <a:effectLst/>
                        </a:rPr>
                        <a:t>41%</a:t>
                      </a:r>
                      <a:endParaRPr lang="mr-IN" dirty="0">
                        <a:effectLst/>
                      </a:endParaRPr>
                    </a:p>
                  </a:txBody>
                  <a:tcPr marL="63644" marR="63644" anchor="ctr"/>
                </a:tc>
              </a:tr>
            </a:tbl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2445047" y="1590613"/>
            <a:ext cx="1313448" cy="40011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Cancelled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538891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5690</TotalTime>
  <Words>868</Words>
  <Application>Microsoft Macintosh PowerPoint</Application>
  <PresentationFormat>Widescreen</PresentationFormat>
  <Paragraphs>519</Paragraphs>
  <Slides>23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Calibri</vt:lpstr>
      <vt:lpstr>Calibri Light</vt:lpstr>
      <vt:lpstr>Mangal</vt:lpstr>
      <vt:lpstr>Wingdings</vt:lpstr>
      <vt:lpstr>Arial</vt:lpstr>
      <vt:lpstr>Office Theme</vt:lpstr>
      <vt:lpstr> </vt:lpstr>
      <vt:lpstr>2015 Flights at a Glance</vt:lpstr>
      <vt:lpstr>Objective</vt:lpstr>
      <vt:lpstr>Top 20 Domestic Airports</vt:lpstr>
      <vt:lpstr>Data Considered</vt:lpstr>
      <vt:lpstr>Model Selection</vt:lpstr>
      <vt:lpstr>Model Results</vt:lpstr>
      <vt:lpstr>Model Test Results - Examples</vt:lpstr>
      <vt:lpstr>Model Test Results - Limitations</vt:lpstr>
      <vt:lpstr>Conclusion</vt:lpstr>
      <vt:lpstr>Questions?</vt:lpstr>
      <vt:lpstr>Appendix</vt:lpstr>
      <vt:lpstr>Confusion Matrix without Weather Data</vt:lpstr>
      <vt:lpstr>Time of Day</vt:lpstr>
      <vt:lpstr>Day of Week</vt:lpstr>
      <vt:lpstr>Weather Considerations - Rain</vt:lpstr>
      <vt:lpstr>Weather Considerations - Wind</vt:lpstr>
      <vt:lpstr>Weather Considerations - Snow</vt:lpstr>
      <vt:lpstr>Weather Considerations - Temp</vt:lpstr>
      <vt:lpstr>Airlines</vt:lpstr>
      <vt:lpstr>Test Flight Cancellations</vt:lpstr>
      <vt:lpstr>Model Results – Delayed Flights</vt:lpstr>
      <vt:lpstr>Classification Report</vt:lpstr>
    </vt:vector>
  </TitlesOfParts>
  <Company>Deloitte</Company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Abedin, Shireen</dc:creator>
  <cp:lastModifiedBy>Shireen Abedin</cp:lastModifiedBy>
  <cp:revision>88</cp:revision>
  <dcterms:created xsi:type="dcterms:W3CDTF">2017-10-21T15:44:45Z</dcterms:created>
  <dcterms:modified xsi:type="dcterms:W3CDTF">2017-10-25T17:36:43Z</dcterms:modified>
</cp:coreProperties>
</file>